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61" r:id="rId5"/>
    <p:sldId id="268" r:id="rId6"/>
    <p:sldId id="264" r:id="rId7"/>
    <p:sldId id="265" r:id="rId8"/>
    <p:sldId id="267" r:id="rId9"/>
    <p:sldId id="269" r:id="rId10"/>
    <p:sldId id="270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CC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7015" autoAdjust="0"/>
    <p:restoredTop sz="94660"/>
  </p:normalViewPr>
  <p:slideViewPr>
    <p:cSldViewPr snapToGrid="0">
      <p:cViewPr varScale="1">
        <p:scale>
          <a:sx n="73" d="100"/>
          <a:sy n="73" d="100"/>
        </p:scale>
        <p:origin x="-540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FCD49-1E33-4236-8D5B-8640F0EF0BE1}" type="datetimeFigureOut">
              <a:rPr lang="en-US" smtClean="0"/>
              <a:pPr/>
              <a:t>9/3/2015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ADA9A-19C2-49A0-A762-ADEB721D98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FCD49-1E33-4236-8D5B-8640F0EF0BE1}" type="datetimeFigureOut">
              <a:rPr lang="en-US" smtClean="0"/>
              <a:pPr/>
              <a:t>9/3/2015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ADA9A-19C2-49A0-A762-ADEB721D98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FCD49-1E33-4236-8D5B-8640F0EF0BE1}" type="datetimeFigureOut">
              <a:rPr lang="en-US" smtClean="0"/>
              <a:pPr/>
              <a:t>9/3/2015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ADA9A-19C2-49A0-A762-ADEB721D98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FCD49-1E33-4236-8D5B-8640F0EF0BE1}" type="datetimeFigureOut">
              <a:rPr lang="en-US" smtClean="0"/>
              <a:pPr/>
              <a:t>9/3/2015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ADA9A-19C2-49A0-A762-ADEB721D98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FCD49-1E33-4236-8D5B-8640F0EF0BE1}" type="datetimeFigureOut">
              <a:rPr lang="en-US" smtClean="0"/>
              <a:pPr/>
              <a:t>9/3/2015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ADA9A-19C2-49A0-A762-ADEB721D98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FCD49-1E33-4236-8D5B-8640F0EF0BE1}" type="datetimeFigureOut">
              <a:rPr lang="en-US" smtClean="0"/>
              <a:pPr/>
              <a:t>9/3/2015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ADA9A-19C2-49A0-A762-ADEB721D98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FCD49-1E33-4236-8D5B-8640F0EF0BE1}" type="datetimeFigureOut">
              <a:rPr lang="en-US" smtClean="0"/>
              <a:pPr/>
              <a:t>9/3/2015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ADA9A-19C2-49A0-A762-ADEB721D98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FCD49-1E33-4236-8D5B-8640F0EF0BE1}" type="datetimeFigureOut">
              <a:rPr lang="en-US" smtClean="0"/>
              <a:pPr/>
              <a:t>9/3/2015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ADA9A-19C2-49A0-A762-ADEB721D98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FCD49-1E33-4236-8D5B-8640F0EF0BE1}" type="datetimeFigureOut">
              <a:rPr lang="en-US" smtClean="0"/>
              <a:pPr/>
              <a:t>9/3/2015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ADA9A-19C2-49A0-A762-ADEB721D98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FCD49-1E33-4236-8D5B-8640F0EF0BE1}" type="datetimeFigureOut">
              <a:rPr lang="en-US" smtClean="0"/>
              <a:pPr/>
              <a:t>9/3/2015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ADA9A-19C2-49A0-A762-ADEB721D98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FCD49-1E33-4236-8D5B-8640F0EF0BE1}" type="datetimeFigureOut">
              <a:rPr lang="en-US" smtClean="0"/>
              <a:pPr/>
              <a:t>9/3/2015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B28ADA9A-19C2-49A0-A762-ADEB721D987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EEFCD49-1E33-4236-8D5B-8640F0EF0BE1}" type="datetimeFigureOut">
              <a:rPr lang="en-US" smtClean="0"/>
              <a:pPr/>
              <a:t>9/3/2015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28ADA9A-19C2-49A0-A762-ADEB721D9871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074" y="2771336"/>
            <a:ext cx="10472928" cy="3263704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 presentation on</a:t>
            </a:r>
          </a:p>
          <a:p>
            <a:pPr algn="ctr"/>
            <a:r>
              <a:rPr lang="en-US" sz="2800" b="1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Integration of ICT in higher Education sector of  India : Issues and challenges</a:t>
            </a:r>
          </a:p>
          <a:p>
            <a:pPr algn="ctr"/>
            <a:r>
              <a:rPr lang="en-US" sz="2800" b="1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By</a:t>
            </a:r>
          </a:p>
          <a:p>
            <a:pPr algn="ctr"/>
            <a:r>
              <a:rPr lang="en-US" sz="2800" b="1" dirty="0" err="1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Ashwini</a:t>
            </a:r>
            <a:r>
              <a:rPr lang="en-US" sz="2800" b="1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Ku </a:t>
            </a:r>
            <a:r>
              <a:rPr lang="en-US" sz="2800" b="1" dirty="0" err="1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Hota</a:t>
            </a:r>
            <a:endParaRPr lang="en-US" sz="2800" b="1" dirty="0" smtClean="0">
              <a:solidFill>
                <a:srgbClr val="FFFF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en-US" sz="2800" b="1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Department of Commerce , Shree Ram College</a:t>
            </a:r>
            <a:endParaRPr lang="en-US" sz="2400" b="1" dirty="0" smtClean="0">
              <a:solidFill>
                <a:srgbClr val="FFFF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en-US" sz="24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69819" y="827540"/>
            <a:ext cx="11834949" cy="175432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dirty="0" smtClean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Hearty Welcome</a:t>
            </a:r>
            <a:br>
              <a:rPr lang="en-US" sz="5400" b="1" dirty="0" smtClean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r>
              <a:rPr lang="en-US" sz="5400" b="1" dirty="0" smtClean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to All </a:t>
            </a:r>
            <a:endParaRPr lang="en-US" sz="5400" b="1" dirty="0">
              <a:ln w="11430"/>
              <a:solidFill>
                <a:srgbClr val="FFFF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22136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                       The illiterate of the 21</a:t>
            </a:r>
            <a:r>
              <a:rPr lang="en-US" baseline="30000" dirty="0" smtClean="0"/>
              <a:t>st</a:t>
            </a:r>
            <a:r>
              <a:rPr lang="en-US" dirty="0" smtClean="0"/>
              <a:t> century , will not be those who cannot read and write  but those who can not learn  unlearn and relearn “,Alvin Toffler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/>
              <a:t> </a:t>
            </a:r>
            <a:r>
              <a:rPr lang="en-US" dirty="0" smtClean="0"/>
              <a:t>                                Thank You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8025891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Some key words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Information Technology(IT)  : The hardware , software , the methods and know-hows required or used in acquiring , storing , processing and displaying data and information is collectively known as information technology</a:t>
            </a:r>
          </a:p>
          <a:p>
            <a:r>
              <a:rPr lang="en-US" dirty="0" smtClean="0"/>
              <a:t>Communication Technology (CT) :The hardware , know-hows , programs and methods uses n ensuring that messages is transmitted correctly , effectively and cost effectively are collectively known as communication </a:t>
            </a:r>
          </a:p>
          <a:p>
            <a:r>
              <a:rPr lang="en-US" dirty="0" smtClean="0"/>
              <a:t> ICT ; IT and CT moved together ,a new term coined - ICT 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5425717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11222" y="688493"/>
            <a:ext cx="9542033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The world in 21</a:t>
            </a:r>
            <a:r>
              <a:rPr lang="en-US" baseline="30000" dirty="0" smtClean="0"/>
              <a:t>st</a:t>
            </a:r>
            <a:r>
              <a:rPr lang="en-US" dirty="0" smtClean="0"/>
              <a:t> century</a:t>
            </a:r>
          </a:p>
          <a:p>
            <a:r>
              <a:rPr lang="en-US" dirty="0" smtClean="0"/>
              <a:t>– a global village , emergence of knowledge society  , adequate flow of information , world consciousness , a digital world , dependence on ICT tools , competitive and challenging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Education : A real strength of the society , three realities : expansion , equality and excellence</a:t>
            </a:r>
          </a:p>
          <a:p>
            <a:r>
              <a:rPr lang="en-US" dirty="0" smtClean="0"/>
              <a:t> ( Access – equality – quality ) </a:t>
            </a:r>
          </a:p>
          <a:p>
            <a:r>
              <a:rPr lang="en-US" dirty="0" smtClean="0"/>
              <a:t>A change agent of the society . High ROI</a:t>
            </a:r>
          </a:p>
          <a:p>
            <a:r>
              <a:rPr lang="en-US" dirty="0" smtClean="0"/>
              <a:t>“ If you think education is expensive , try ignorance.”</a:t>
            </a:r>
          </a:p>
          <a:p>
            <a:r>
              <a:rPr lang="en-US" dirty="0" smtClean="0"/>
              <a:t>Education has been identified as one of the twelve main services which need to be opened up for free flow of trade between countries .Knowledge is expected to be a tradable commodity . Indian educators must keep pace with the changes or else perish in the face of competition from multinationals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3279319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Some features of India and it’s  higher education sector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dirty="0" smtClean="0"/>
              <a:t>Tremendous increase of no of </a:t>
            </a:r>
            <a:r>
              <a:rPr lang="en-US" dirty="0" err="1" smtClean="0"/>
              <a:t>univ</a:t>
            </a:r>
            <a:r>
              <a:rPr lang="en-US" dirty="0" smtClean="0"/>
              <a:t> , </a:t>
            </a:r>
            <a:r>
              <a:rPr lang="en-US" dirty="0" err="1" smtClean="0"/>
              <a:t>univ</a:t>
            </a:r>
            <a:r>
              <a:rPr lang="en-US" dirty="0" smtClean="0"/>
              <a:t> level institutions and colleges since independence</a:t>
            </a:r>
          </a:p>
          <a:p>
            <a:r>
              <a:rPr lang="en-US" dirty="0" smtClean="0"/>
              <a:t>34 times increase – no of </a:t>
            </a:r>
            <a:r>
              <a:rPr lang="en-US" dirty="0" err="1" smtClean="0"/>
              <a:t>univ</a:t>
            </a:r>
            <a:r>
              <a:rPr lang="en-US" dirty="0" smtClean="0"/>
              <a:t> -19 in 1947 to 677 in 2014 , colleges   rose from 500 in 1950 to 37,204 as on 31Mar 2013 </a:t>
            </a:r>
          </a:p>
          <a:p>
            <a:r>
              <a:rPr lang="en-US" dirty="0" smtClean="0"/>
              <a:t>45 central </a:t>
            </a:r>
            <a:r>
              <a:rPr lang="en-US" dirty="0" err="1" smtClean="0"/>
              <a:t>univ</a:t>
            </a:r>
            <a:r>
              <a:rPr lang="en-US" dirty="0" smtClean="0"/>
              <a:t> , 185 privat4 </a:t>
            </a:r>
            <a:r>
              <a:rPr lang="en-US" dirty="0" err="1" smtClean="0"/>
              <a:t>univ</a:t>
            </a:r>
            <a:r>
              <a:rPr lang="en-US" dirty="0" smtClean="0"/>
              <a:t> , 129 deemed to be </a:t>
            </a:r>
            <a:r>
              <a:rPr lang="en-US" dirty="0" err="1" smtClean="0"/>
              <a:t>univ</a:t>
            </a:r>
            <a:r>
              <a:rPr lang="en-US" dirty="0" smtClean="0"/>
              <a:t>, , 51institutions of national importance,</a:t>
            </a:r>
          </a:p>
          <a:p>
            <a:r>
              <a:rPr lang="en-US" dirty="0" smtClean="0"/>
              <a:t>Mode of learning : Regular  88% and Distance education 12%</a:t>
            </a:r>
          </a:p>
          <a:p>
            <a:r>
              <a:rPr lang="en-US" dirty="0" smtClean="0"/>
              <a:t>Third largest in the world after  </a:t>
            </a:r>
            <a:r>
              <a:rPr lang="en-US" dirty="0" err="1" smtClean="0"/>
              <a:t>uS</a:t>
            </a:r>
            <a:r>
              <a:rPr lang="en-US" dirty="0" smtClean="0"/>
              <a:t> and China</a:t>
            </a:r>
          </a:p>
          <a:p>
            <a:r>
              <a:rPr lang="en-US" dirty="0" smtClean="0"/>
              <a:t>More than50 % of  people  in India is under 25 yrs.' of age </a:t>
            </a:r>
          </a:p>
          <a:p>
            <a:r>
              <a:rPr lang="en-US" dirty="0" smtClean="0"/>
              <a:t>2020  India  will be the youngest nation ,average age of 29 years : a </a:t>
            </a:r>
            <a:r>
              <a:rPr lang="en-US" dirty="0" err="1" smtClean="0"/>
              <a:t>potentialsurse</a:t>
            </a:r>
            <a:r>
              <a:rPr lang="en-US" dirty="0" smtClean="0"/>
              <a:t> of </a:t>
            </a:r>
            <a:r>
              <a:rPr lang="en-US" dirty="0" err="1" smtClean="0"/>
              <a:t>skedmanpower</a:t>
            </a:r>
            <a:r>
              <a:rPr lang="en-US" dirty="0" smtClean="0"/>
              <a:t> </a:t>
            </a:r>
          </a:p>
          <a:p>
            <a:r>
              <a:rPr lang="en-US" dirty="0" smtClean="0"/>
              <a:t>By 2030  : the youngest country with nearly 140 million people in </a:t>
            </a:r>
            <a:r>
              <a:rPr lang="en-US" dirty="0" err="1" smtClean="0"/>
              <a:t>thecollege</a:t>
            </a:r>
            <a:r>
              <a:rPr lang="en-US" dirty="0" smtClean="0"/>
              <a:t> going age group , I In every 4 product in the world will be an Indian</a:t>
            </a:r>
          </a:p>
          <a:p>
            <a:r>
              <a:rPr lang="en-US" dirty="0" smtClean="0"/>
              <a:t>Present GER ( Gross Enrolment Ratio ) in higher education 13.8 ,target 25.2% by the end of 12</a:t>
            </a:r>
            <a:r>
              <a:rPr lang="en-US" baseline="30000" dirty="0" smtClean="0"/>
              <a:t>th</a:t>
            </a:r>
            <a:r>
              <a:rPr lang="en-US" dirty="0" smtClean="0"/>
              <a:t> plan period ( 26% in Chiba,36% in Brazil and global average  27 ) </a:t>
            </a:r>
          </a:p>
          <a:p>
            <a:r>
              <a:rPr lang="en-US" dirty="0" smtClean="0"/>
              <a:t>NAASCOM study : 25% Eng. graduates and 15 % non </a:t>
            </a:r>
            <a:r>
              <a:rPr lang="en-US" dirty="0" err="1" smtClean="0"/>
              <a:t>engg</a:t>
            </a:r>
            <a:r>
              <a:rPr lang="en-US" dirty="0" smtClean="0"/>
              <a:t> graduates are considered </a:t>
            </a:r>
            <a:r>
              <a:rPr lang="en-US" dirty="0" err="1" smtClean="0"/>
              <a:t>emplobility</a:t>
            </a:r>
            <a:r>
              <a:rPr lang="en-US" dirty="0" smtClean="0"/>
              <a:t> n IT ? ITES industry  </a:t>
            </a:r>
          </a:p>
          <a:p>
            <a:r>
              <a:rPr lang="en-US" dirty="0" smtClean="0"/>
              <a:t>Creation of employable workforce to harness our demographic dividend is essential</a:t>
            </a:r>
          </a:p>
          <a:p>
            <a:r>
              <a:rPr lang="en-US" dirty="0" smtClean="0"/>
              <a:t>A paradigm shift from traditional to learner centric model of teaching : chalk and talk to enormous growth in the idle class from 50 millions now to 500 millions by 2025</a:t>
            </a:r>
          </a:p>
          <a:p>
            <a:r>
              <a:rPr lang="en-US" dirty="0" smtClean="0"/>
              <a:t>E-learning growing at a rapid space of 27.9%( Report AM </a:t>
            </a:r>
            <a:r>
              <a:rPr lang="en-US" dirty="0" err="1" smtClean="0"/>
              <a:t>Mindpower</a:t>
            </a:r>
            <a:r>
              <a:rPr lang="en-US" dirty="0" smtClean="0"/>
              <a:t> solution , a market research company</a:t>
            </a:r>
          </a:p>
          <a:p>
            <a:r>
              <a:rPr lang="en-US" dirty="0" smtClean="0"/>
              <a:t>Three missions of higher education : research service to community and teaching</a:t>
            </a:r>
          </a:p>
          <a:p>
            <a:r>
              <a:rPr lang="en-US" dirty="0" smtClean="0"/>
              <a:t>Expenditure on education and </a:t>
            </a:r>
            <a:r>
              <a:rPr lang="en-US" dirty="0" err="1" smtClean="0"/>
              <a:t>othe</a:t>
            </a:r>
            <a:r>
              <a:rPr lang="en-US" dirty="0" smtClean="0"/>
              <a:t> </a:t>
            </a:r>
            <a:r>
              <a:rPr lang="en-US" dirty="0" err="1" smtClean="0"/>
              <a:t>rdepartents</a:t>
            </a:r>
            <a:r>
              <a:rPr lang="en-US" dirty="0" smtClean="0"/>
              <a:t> as %of GDP is 3.40 in 2008 ( 0.64 in 1952 ,3.48in 2007 ) </a:t>
            </a:r>
          </a:p>
          <a:p>
            <a:r>
              <a:rPr lang="en-US" dirty="0" smtClean="0"/>
              <a:t>Gender parity Index ( Ratio of </a:t>
            </a:r>
            <a:r>
              <a:rPr lang="en-US" dirty="0" err="1" smtClean="0"/>
              <a:t>girs</a:t>
            </a:r>
            <a:r>
              <a:rPr lang="en-US" dirty="0" smtClean="0"/>
              <a:t> GER to Boys GER in a given level of education )  : 0.74 in higher </a:t>
            </a:r>
            <a:r>
              <a:rPr lang="en-US" dirty="0" err="1" smtClean="0"/>
              <a:t>edn</a:t>
            </a:r>
            <a:r>
              <a:rPr lang="en-US" dirty="0" smtClean="0"/>
              <a:t> ( 0.69 for SC and 0.57for ST )</a:t>
            </a:r>
          </a:p>
          <a:p>
            <a:r>
              <a:rPr lang="en-US" dirty="0" smtClean="0"/>
              <a:t>Literacy rate is 74% ( 18.3 in 1951 , 43.6 in 1981 ,52.2 in 1991 ,64.8 in 21 </a:t>
            </a:r>
          </a:p>
          <a:p>
            <a:r>
              <a:rPr lang="en-US" dirty="0" smtClean="0"/>
              <a:t>Lack of early age research and innovations </a:t>
            </a:r>
          </a:p>
          <a:p>
            <a:r>
              <a:rPr lang="en-US" dirty="0" smtClean="0"/>
              <a:t>Uneven growth an access  to opportunities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8299158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Not producing enough PhDs .Only 1% students are </a:t>
            </a:r>
            <a:r>
              <a:rPr lang="en-US" dirty="0" err="1" smtClean="0"/>
              <a:t>encolled</a:t>
            </a:r>
            <a:r>
              <a:rPr lang="en-US" dirty="0" smtClean="0"/>
              <a:t> as Post-graduate researchers</a:t>
            </a:r>
          </a:p>
          <a:p>
            <a:r>
              <a:rPr lang="en-US" dirty="0" smtClean="0"/>
              <a:t>The under graduate sector in India is huge i.e. 14.6 </a:t>
            </a:r>
            <a:r>
              <a:rPr lang="en-US" dirty="0" err="1" smtClean="0"/>
              <a:t>miion</a:t>
            </a:r>
            <a:r>
              <a:rPr lang="en-US" dirty="0" smtClean="0"/>
              <a:t> ( 86% ),12% for Post graduate courses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8653213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Why integration of ICT in teaching learning process in  Higher Education 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New generation wants new skill</a:t>
            </a:r>
          </a:p>
          <a:p>
            <a:r>
              <a:rPr lang="en-US" dirty="0" smtClean="0"/>
              <a:t>Increases study efficiency and productivity</a:t>
            </a:r>
          </a:p>
          <a:p>
            <a:r>
              <a:rPr lang="en-US" dirty="0" smtClean="0"/>
              <a:t>Makes curriculum implementation learner centered with a self learning environment</a:t>
            </a:r>
          </a:p>
          <a:p>
            <a:r>
              <a:rPr lang="en-US" dirty="0" smtClean="0"/>
              <a:t>Flexibility of time , pace and place of study : JIT</a:t>
            </a:r>
          </a:p>
          <a:p>
            <a:r>
              <a:rPr lang="en-US" dirty="0" smtClean="0"/>
              <a:t>A paradigm shift in pedagogy from rote and learn(remembering, chalk and talk  )method to learner centric method</a:t>
            </a:r>
          </a:p>
          <a:p>
            <a:r>
              <a:rPr lang="en-US" dirty="0" smtClean="0"/>
              <a:t>enhances quality of pedagogic process </a:t>
            </a:r>
          </a:p>
          <a:p>
            <a:r>
              <a:rPr lang="en-US" dirty="0" smtClean="0"/>
              <a:t>Enlarged and enriched offer of various study materials</a:t>
            </a:r>
          </a:p>
          <a:p>
            <a:r>
              <a:rPr lang="en-US" dirty="0" smtClean="0"/>
              <a:t>development of new skills and knowledge contributes to constructivism approach of learning</a:t>
            </a:r>
          </a:p>
          <a:p>
            <a:r>
              <a:rPr lang="en-US" dirty="0" smtClean="0"/>
              <a:t>Greater responsibility of students</a:t>
            </a:r>
          </a:p>
          <a:p>
            <a:r>
              <a:rPr lang="en-US" dirty="0" smtClean="0"/>
              <a:t>Role of teacher in learner centric environment : a facilitator </a:t>
            </a:r>
          </a:p>
          <a:p>
            <a:r>
              <a:rPr lang="en-US" dirty="0" smtClean="0"/>
              <a:t>Improves effectiveness and efficiency </a:t>
            </a:r>
          </a:p>
          <a:p>
            <a:r>
              <a:rPr lang="en-US" dirty="0" smtClean="0"/>
              <a:t>Opportunities for teachers and students to adjust learning and teaching to individual needs</a:t>
            </a:r>
          </a:p>
          <a:p>
            <a:r>
              <a:rPr lang="en-US" dirty="0" smtClean="0"/>
              <a:t> enhances quality of teaching through blended learning </a:t>
            </a:r>
          </a:p>
          <a:p>
            <a:r>
              <a:rPr lang="en-US" dirty="0" smtClean="0"/>
              <a:t> India leading  to a knowledge society  and a knowledge economy </a:t>
            </a:r>
          </a:p>
          <a:p>
            <a:r>
              <a:rPr lang="en-US" dirty="0" smtClean="0"/>
              <a:t>No knowledge economy can function without ICT</a:t>
            </a:r>
          </a:p>
          <a:p>
            <a:r>
              <a:rPr lang="en-US" dirty="0" smtClean="0"/>
              <a:t>Learning new skill is </a:t>
            </a:r>
            <a:r>
              <a:rPr lang="en-US" dirty="0" err="1" smtClean="0"/>
              <a:t>srequired</a:t>
            </a:r>
            <a:r>
              <a:rPr lang="en-US" dirty="0" smtClean="0"/>
              <a:t> for a developing country</a:t>
            </a:r>
          </a:p>
          <a:p>
            <a:r>
              <a:rPr lang="en-US" dirty="0" smtClean="0"/>
              <a:t>To raise standard and increase employability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491445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Key challenges of ICT integration in education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Attitude, motivation , computer anxiety and computer self-efficacy are factors affecting teacher’s use of computers in their lessons – change of attitude a difficult job</a:t>
            </a:r>
          </a:p>
          <a:p>
            <a:r>
              <a:rPr lang="en-US" dirty="0" err="1" smtClean="0"/>
              <a:t>Icts</a:t>
            </a:r>
            <a:r>
              <a:rPr lang="en-US" dirty="0" smtClean="0"/>
              <a:t> if not used properly the disadvantages will overweight the advantages</a:t>
            </a:r>
          </a:p>
          <a:p>
            <a:r>
              <a:rPr lang="en-US" dirty="0" smtClean="0"/>
              <a:t>Requirement of large capital investment </a:t>
            </a:r>
          </a:p>
          <a:p>
            <a:r>
              <a:rPr lang="en-US" dirty="0" smtClean="0"/>
              <a:t>Lack of support from the authority , and its leadership</a:t>
            </a:r>
          </a:p>
          <a:p>
            <a:r>
              <a:rPr lang="en-US" dirty="0" smtClean="0"/>
              <a:t>ICT integration in education should be parallel with teachers professional development </a:t>
            </a:r>
          </a:p>
          <a:p>
            <a:r>
              <a:rPr lang="en-US" dirty="0" smtClean="0"/>
              <a:t>Little good content developed in India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1352221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ICT – enhanced education requires clearly stated objectives  , mobilization of resources  and strong  political commitment</a:t>
            </a:r>
          </a:p>
          <a:p>
            <a:r>
              <a:rPr lang="en-US" dirty="0" smtClean="0"/>
              <a:t>Low technology and people readiness to use ( No of computer per 100 students :3.18 in India against 80.23 in UK,78.76 in US , 16.12 in Brazil , 13.33 in Russia , 5.61 in China</a:t>
            </a:r>
          </a:p>
          <a:p>
            <a:r>
              <a:rPr lang="en-US" dirty="0" smtClean="0"/>
              <a:t>Low penetration of ICT in higher education</a:t>
            </a:r>
          </a:p>
          <a:p>
            <a:r>
              <a:rPr lang="en-US" dirty="0" smtClean="0"/>
              <a:t>India’s linguistic diversity  poses a challenge in content development , ( Only 17% of literate rural Indians can speak English )</a:t>
            </a:r>
          </a:p>
          <a:p>
            <a:r>
              <a:rPr lang="en-US" dirty="0" smtClean="0"/>
              <a:t>No proficiency in English language ( &gt; 80% software in English </a:t>
            </a:r>
            <a:r>
              <a:rPr lang="en-US" dirty="0" err="1" smtClean="0"/>
              <a:t>lang</a:t>
            </a:r>
            <a:r>
              <a:rPr lang="en-US" dirty="0" smtClean="0"/>
              <a:t>)</a:t>
            </a:r>
          </a:p>
          <a:p>
            <a:r>
              <a:rPr lang="en-US" dirty="0" smtClean="0"/>
              <a:t>Low internet users per 100 inhabitants(2008) : 7 in India against 8 in UK , 74 in US, 34 in Brazil,32 in Russia, 22 in China  ( global 24)</a:t>
            </a:r>
          </a:p>
          <a:p>
            <a:r>
              <a:rPr lang="en-US" dirty="0" smtClean="0"/>
              <a:t>Penetration of ICT systems in Higher Education is very poor( average 6 computers per college , computer: student = 1 : 229)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2022195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Capacity building :Development of competencies of teachers and school administrators ,professional development to gain skills with particular applications of ICT applications </a:t>
            </a:r>
          </a:p>
          <a:p>
            <a:r>
              <a:rPr lang="en-US" dirty="0" smtClean="0"/>
              <a:t>Training of teachers is required for up-gradation of skill as technology is fast changing</a:t>
            </a:r>
          </a:p>
          <a:p>
            <a:r>
              <a:rPr lang="en-US" dirty="0" smtClean="0"/>
              <a:t>Resource mobilization  is needed to maintain the ICT facilities in  long sustained manner</a:t>
            </a:r>
          </a:p>
          <a:p>
            <a:r>
              <a:rPr lang="en-US" dirty="0" smtClean="0"/>
              <a:t>            We should be ready and change our mindset to adopt technology and help the future generation acquire skill and competence  for a better future .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53544662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252</TotalTime>
  <Words>1149</Words>
  <Application>Microsoft Office PowerPoint</Application>
  <PresentationFormat>Custom</PresentationFormat>
  <Paragraphs>90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Flow</vt:lpstr>
      <vt:lpstr>Slide 1</vt:lpstr>
      <vt:lpstr>Some key words </vt:lpstr>
      <vt:lpstr>Slide 3</vt:lpstr>
      <vt:lpstr>Some features of India and it’s  higher education sector</vt:lpstr>
      <vt:lpstr>Slide 5</vt:lpstr>
      <vt:lpstr>Why integration of ICT in teaching learning process in  Higher Education ?</vt:lpstr>
      <vt:lpstr>Key challenges of ICT integration in education</vt:lpstr>
      <vt:lpstr>Key challenges</vt:lpstr>
      <vt:lpstr>Challenges</vt:lpstr>
      <vt:lpstr>Slide 10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Hearty welcome to all</dc:title>
  <dc:creator>Windows User</dc:creator>
  <cp:lastModifiedBy>Administrator</cp:lastModifiedBy>
  <cp:revision>41</cp:revision>
  <dcterms:created xsi:type="dcterms:W3CDTF">2015-08-31T16:45:41Z</dcterms:created>
  <dcterms:modified xsi:type="dcterms:W3CDTF">2015-09-03T05:25:07Z</dcterms:modified>
</cp:coreProperties>
</file>