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2" r:id="rId24"/>
    <p:sldId id="283" r:id="rId25"/>
    <p:sldId id="284" r:id="rId26"/>
    <p:sldId id="289" r:id="rId27"/>
    <p:sldId id="285" r:id="rId28"/>
    <p:sldId id="286" r:id="rId29"/>
    <p:sldId id="287" r:id="rId30"/>
    <p:sldId id="288" r:id="rId31"/>
    <p:sldId id="290"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2" autoAdjust="0"/>
    <p:restoredTop sz="94660"/>
  </p:normalViewPr>
  <p:slideViewPr>
    <p:cSldViewPr snapToGrid="0">
      <p:cViewPr varScale="1">
        <p:scale>
          <a:sx n="67" d="100"/>
          <a:sy n="67" d="100"/>
        </p:scale>
        <p:origin x="-864"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428342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372945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01818B-D48D-4D8A-A259-308421C22619}" type="slidenum">
              <a:rPr lang="en-GB" smtClean="0"/>
              <a:pPr/>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941203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4081342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01818B-D48D-4D8A-A259-308421C22619}" type="slidenum">
              <a:rPr lang="en-GB" smtClean="0"/>
              <a:pPr/>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922427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286135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3070635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1006766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1741679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83958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89573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393267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602482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3103470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757986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C6A408-D650-40AC-B626-1B583294B689}" type="datetimeFigureOut">
              <a:rPr lang="en-GB" smtClean="0"/>
              <a:pPr/>
              <a:t>01/09/2015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88878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C6A408-D650-40AC-B626-1B583294B689}" type="datetimeFigureOut">
              <a:rPr lang="en-GB" smtClean="0"/>
              <a:pPr/>
              <a:t>01/09/2015</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01818B-D48D-4D8A-A259-308421C22619}" type="slidenum">
              <a:rPr lang="en-GB" smtClean="0"/>
              <a:pPr/>
              <a:t>‹#›</a:t>
            </a:fld>
            <a:endParaRPr lang="en-GB"/>
          </a:p>
        </p:txBody>
      </p:sp>
    </p:spTree>
    <p:extLst>
      <p:ext uri="{BB962C8B-B14F-4D97-AF65-F5344CB8AC3E}">
        <p14:creationId xmlns:p14="http://schemas.microsoft.com/office/powerpoint/2010/main" xmlns="" val="2310752100"/>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 id="2147483914" r:id="rId15"/>
    <p:sldLayoutId id="214748391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886450" y="3394569"/>
            <a:ext cx="6119812" cy="2563318"/>
          </a:xfrm>
        </p:spPr>
        <p:txBody>
          <a:bodyPr>
            <a:noAutofit/>
          </a:bodyPr>
          <a:lstStyle/>
          <a:p>
            <a:r>
              <a:rPr lang="en-IN" sz="3200" b="1" i="1" dirty="0" err="1" smtClean="0">
                <a:solidFill>
                  <a:schemeClr val="accent1"/>
                </a:solidFill>
                <a:latin typeface="Times New Roman" panose="02020603050405020304" pitchFamily="18" charset="0"/>
                <a:cs typeface="Times New Roman" panose="02020603050405020304" pitchFamily="18" charset="0"/>
              </a:rPr>
              <a:t>Mr.</a:t>
            </a:r>
            <a:r>
              <a:rPr lang="en-IN" sz="3200" b="1" i="1" dirty="0" smtClean="0">
                <a:solidFill>
                  <a:schemeClr val="accent1"/>
                </a:solidFill>
                <a:latin typeface="Times New Roman" panose="02020603050405020304" pitchFamily="18" charset="0"/>
                <a:cs typeface="Times New Roman" panose="02020603050405020304" pitchFamily="18" charset="0"/>
              </a:rPr>
              <a:t> </a:t>
            </a:r>
            <a:r>
              <a:rPr lang="en-IN" sz="3200" b="1" i="1" dirty="0" err="1" smtClean="0">
                <a:solidFill>
                  <a:schemeClr val="accent1"/>
                </a:solidFill>
                <a:latin typeface="Times New Roman" panose="02020603050405020304" pitchFamily="18" charset="0"/>
                <a:cs typeface="Times New Roman" panose="02020603050405020304" pitchFamily="18" charset="0"/>
              </a:rPr>
              <a:t>Durga</a:t>
            </a:r>
            <a:r>
              <a:rPr lang="en-IN" sz="3200" b="1" i="1" dirty="0" smtClean="0">
                <a:solidFill>
                  <a:schemeClr val="accent1"/>
                </a:solidFill>
                <a:latin typeface="Times New Roman" panose="02020603050405020304" pitchFamily="18" charset="0"/>
                <a:cs typeface="Times New Roman" panose="02020603050405020304" pitchFamily="18" charset="0"/>
              </a:rPr>
              <a:t> Prasad </a:t>
            </a:r>
            <a:r>
              <a:rPr lang="en-IN" sz="3200" b="1" i="1" dirty="0" err="1" smtClean="0">
                <a:solidFill>
                  <a:schemeClr val="accent1"/>
                </a:solidFill>
                <a:latin typeface="Times New Roman" panose="02020603050405020304" pitchFamily="18" charset="0"/>
                <a:cs typeface="Times New Roman" panose="02020603050405020304" pitchFamily="18" charset="0"/>
              </a:rPr>
              <a:t>Sahu</a:t>
            </a:r>
            <a:endParaRPr lang="en-IN" sz="3200" b="1" i="1" dirty="0" smtClean="0">
              <a:solidFill>
                <a:schemeClr val="accent1"/>
              </a:solidFill>
              <a:latin typeface="Times New Roman" panose="02020603050405020304" pitchFamily="18" charset="0"/>
              <a:cs typeface="Times New Roman" panose="02020603050405020304" pitchFamily="18" charset="0"/>
            </a:endParaRPr>
          </a:p>
          <a:p>
            <a:r>
              <a:rPr lang="en-IN" sz="3200" b="1" i="1" dirty="0" smtClean="0">
                <a:solidFill>
                  <a:schemeClr val="accent1"/>
                </a:solidFill>
                <a:latin typeface="Times New Roman" panose="02020603050405020304" pitchFamily="18" charset="0"/>
                <a:cs typeface="Times New Roman" panose="02020603050405020304" pitchFamily="18" charset="0"/>
              </a:rPr>
              <a:t>Lecturer in English,</a:t>
            </a:r>
          </a:p>
          <a:p>
            <a:r>
              <a:rPr lang="en-IN" sz="3200" b="1" i="1" dirty="0" smtClean="0">
                <a:solidFill>
                  <a:schemeClr val="accent1"/>
                </a:solidFill>
                <a:latin typeface="Times New Roman" panose="02020603050405020304" pitchFamily="18" charset="0"/>
                <a:cs typeface="Times New Roman" panose="02020603050405020304" pitchFamily="18" charset="0"/>
              </a:rPr>
              <a:t>Shree Ram </a:t>
            </a:r>
            <a:r>
              <a:rPr lang="en-IN" sz="3200" b="1" i="1" dirty="0" err="1" smtClean="0">
                <a:solidFill>
                  <a:schemeClr val="accent1"/>
                </a:solidFill>
                <a:latin typeface="Times New Roman" panose="02020603050405020304" pitchFamily="18" charset="0"/>
                <a:cs typeface="Times New Roman" panose="02020603050405020304" pitchFamily="18" charset="0"/>
              </a:rPr>
              <a:t>College,S.Rampur</a:t>
            </a:r>
            <a:endParaRPr lang="en-IN" sz="3200" b="1" i="1" dirty="0" smtClean="0">
              <a:solidFill>
                <a:schemeClr val="accent1"/>
              </a:solidFill>
              <a:latin typeface="Times New Roman" panose="02020603050405020304" pitchFamily="18" charset="0"/>
              <a:cs typeface="Times New Roman" panose="02020603050405020304" pitchFamily="18" charset="0"/>
            </a:endParaRPr>
          </a:p>
          <a:p>
            <a:r>
              <a:rPr lang="en-IN" sz="3200" b="1" i="1" dirty="0" err="1" smtClean="0">
                <a:solidFill>
                  <a:schemeClr val="accent1"/>
                </a:solidFill>
                <a:latin typeface="Times New Roman" panose="02020603050405020304" pitchFamily="18" charset="0"/>
                <a:cs typeface="Times New Roman" panose="02020603050405020304" pitchFamily="18" charset="0"/>
              </a:rPr>
              <a:t>Dist</a:t>
            </a:r>
            <a:r>
              <a:rPr lang="en-IN" sz="3200" b="1" i="1" dirty="0" smtClean="0">
                <a:solidFill>
                  <a:schemeClr val="accent1"/>
                </a:solidFill>
                <a:latin typeface="Times New Roman" panose="02020603050405020304" pitchFamily="18" charset="0"/>
                <a:cs typeface="Times New Roman" panose="02020603050405020304" pitchFamily="18" charset="0"/>
              </a:rPr>
              <a:t> - </a:t>
            </a:r>
            <a:r>
              <a:rPr lang="en-IN" sz="3200" b="1" i="1" dirty="0" err="1" smtClean="0">
                <a:solidFill>
                  <a:schemeClr val="accent1"/>
                </a:solidFill>
                <a:latin typeface="Times New Roman" panose="02020603050405020304" pitchFamily="18" charset="0"/>
                <a:cs typeface="Times New Roman" panose="02020603050405020304" pitchFamily="18" charset="0"/>
              </a:rPr>
              <a:t>Subarnapur</a:t>
            </a:r>
            <a:r>
              <a:rPr lang="en-IN" sz="3200" b="1" i="1" dirty="0" smtClean="0">
                <a:solidFill>
                  <a:schemeClr val="accent1"/>
                </a:solidFill>
                <a:latin typeface="Times New Roman" panose="02020603050405020304" pitchFamily="18" charset="0"/>
                <a:cs typeface="Times New Roman" panose="02020603050405020304" pitchFamily="18" charset="0"/>
              </a:rPr>
              <a:t> - 767045</a:t>
            </a:r>
          </a:p>
          <a:p>
            <a:r>
              <a:rPr lang="en-IN" sz="3200" b="1" i="1" dirty="0" smtClean="0">
                <a:solidFill>
                  <a:schemeClr val="accent1"/>
                </a:solidFill>
                <a:latin typeface="Times New Roman" panose="02020603050405020304" pitchFamily="18" charset="0"/>
                <a:cs typeface="Times New Roman" panose="02020603050405020304" pitchFamily="18" charset="0"/>
              </a:rPr>
              <a:t>Odisha</a:t>
            </a:r>
            <a:endParaRPr lang="en-GB" sz="3200" b="1" i="1" dirty="0">
              <a:solidFill>
                <a:schemeClr val="accent1"/>
              </a:solidFill>
              <a:latin typeface="Times New Roman" panose="02020603050405020304" pitchFamily="18" charset="0"/>
              <a:cs typeface="Times New Roman" panose="02020603050405020304" pitchFamily="18" charset="0"/>
            </a:endParaRPr>
          </a:p>
        </p:txBody>
      </p:sp>
      <p:sp>
        <p:nvSpPr>
          <p:cNvPr id="4" name="Rectangle 3"/>
          <p:cNvSpPr/>
          <p:nvPr/>
        </p:nvSpPr>
        <p:spPr>
          <a:xfrm>
            <a:off x="1809842" y="918219"/>
            <a:ext cx="9022022" cy="1446550"/>
          </a:xfrm>
          <a:prstGeom prst="rect">
            <a:avLst/>
          </a:prstGeom>
          <a:noFill/>
        </p:spPr>
        <p:txBody>
          <a:bodyPr wrap="none" lIns="91440" tIns="45720" rIns="91440" bIns="45720">
            <a:spAutoFit/>
          </a:bodyPr>
          <a:lstStyle/>
          <a:p>
            <a:pPr algn="ctr"/>
            <a:r>
              <a:rPr lang="en-US" sz="8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ICT in Education</a:t>
            </a:r>
            <a:endParaRPr lang="en-US" sz="8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Tree>
    <p:extLst>
      <p:ext uri="{BB962C8B-B14F-4D97-AF65-F5344CB8AC3E}">
        <p14:creationId xmlns:p14="http://schemas.microsoft.com/office/powerpoint/2010/main" xmlns="" val="1150710821"/>
      </p:ext>
    </p:extLst>
  </p:cSld>
  <p:clrMapOvr>
    <a:masterClrMapping/>
  </p:clrMapOvr>
  <p:transition spd="slow">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613" y="579139"/>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X plan special scheme of UGC:</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49180" y="1390885"/>
            <a:ext cx="10653010" cy="5309718"/>
          </a:xfrm>
        </p:spPr>
        <p:txBody>
          <a:bodyPr>
            <a:noAutofit/>
          </a:bodyPr>
          <a:lstStyle/>
          <a:p>
            <a:pPr algn="just"/>
            <a:r>
              <a:rPr lang="en-IN" sz="2800" b="1" dirty="0" smtClean="0">
                <a:solidFill>
                  <a:schemeClr val="tx1"/>
                </a:solidFill>
                <a:latin typeface="Calibri" panose="020F0502020204030204" pitchFamily="34" charset="0"/>
                <a:cs typeface="Calibri" panose="020F0502020204030204" pitchFamily="34" charset="0"/>
              </a:rPr>
              <a:t>     UGC-</a:t>
            </a:r>
            <a:r>
              <a:rPr lang="en-IN" sz="2800" b="1" dirty="0" err="1" smtClean="0">
                <a:solidFill>
                  <a:schemeClr val="tx1"/>
                </a:solidFill>
                <a:latin typeface="Calibri" panose="020F0502020204030204" pitchFamily="34" charset="0"/>
                <a:cs typeface="Calibri" panose="020F0502020204030204" pitchFamily="34" charset="0"/>
              </a:rPr>
              <a:t>infonet</a:t>
            </a:r>
            <a:r>
              <a:rPr lang="en-IN" sz="2800" b="1" dirty="0" smtClean="0">
                <a:solidFill>
                  <a:schemeClr val="tx1"/>
                </a:solidFill>
                <a:latin typeface="Calibri" panose="020F0502020204030204" pitchFamily="34" charset="0"/>
                <a:cs typeface="Calibri" panose="020F0502020204030204" pitchFamily="34" charset="0"/>
              </a:rPr>
              <a:t> : A project for interlinking Universities and Colleges.</a:t>
            </a:r>
          </a:p>
          <a:p>
            <a:pPr algn="just"/>
            <a:r>
              <a:rPr lang="en-IN" sz="2800" b="1" dirty="0" smtClean="0">
                <a:solidFill>
                  <a:schemeClr val="tx1"/>
                </a:solidFill>
                <a:latin typeface="Calibri" panose="020F0502020204030204" pitchFamily="34" charset="0"/>
                <a:cs typeface="Calibri" panose="020F0502020204030204" pitchFamily="34" charset="0"/>
              </a:rPr>
              <a:t>     Scalable architecture to extend the network from Universities to affiliated colleges as well. </a:t>
            </a:r>
          </a:p>
          <a:p>
            <a:pPr algn="just"/>
            <a:r>
              <a:rPr lang="en-IN" sz="2800" b="1" dirty="0" smtClean="0">
                <a:solidFill>
                  <a:schemeClr val="tx1"/>
                </a:solidFill>
                <a:latin typeface="Calibri" panose="020F0502020204030204" pitchFamily="34" charset="0"/>
                <a:cs typeface="Calibri" panose="020F0502020204030204" pitchFamily="34" charset="0"/>
              </a:rPr>
              <a:t>     Nation wide terrestrial backbone using Fibre Optic Links.</a:t>
            </a:r>
          </a:p>
          <a:p>
            <a:pPr algn="just"/>
            <a:r>
              <a:rPr lang="en-IN" sz="2800" b="1" dirty="0" smtClean="0">
                <a:solidFill>
                  <a:schemeClr val="tx1"/>
                </a:solidFill>
                <a:latin typeface="Calibri" panose="020F0502020204030204" pitchFamily="34" charset="0"/>
                <a:cs typeface="Calibri" panose="020F0502020204030204" pitchFamily="34" charset="0"/>
              </a:rPr>
              <a:t>     Linkage with other Academic and Research networks all over the world.</a:t>
            </a:r>
          </a:p>
          <a:p>
            <a:pPr algn="just"/>
            <a:r>
              <a:rPr lang="en-IN" sz="2800" b="1" dirty="0" smtClean="0">
                <a:solidFill>
                  <a:schemeClr val="tx1"/>
                </a:solidFill>
                <a:latin typeface="Calibri" panose="020F0502020204030204" pitchFamily="34" charset="0"/>
                <a:cs typeface="Calibri" panose="020F0502020204030204" pitchFamily="34" charset="0"/>
              </a:rPr>
              <a:t>     Broadband </a:t>
            </a:r>
            <a:r>
              <a:rPr lang="en-IN" sz="2800" b="1" dirty="0">
                <a:solidFill>
                  <a:schemeClr val="tx1"/>
                </a:solidFill>
                <a:latin typeface="Calibri" panose="020F0502020204030204" pitchFamily="34" charset="0"/>
                <a:cs typeface="Calibri" panose="020F0502020204030204" pitchFamily="34" charset="0"/>
              </a:rPr>
              <a:t>multimedia and video channels for distance learning.</a:t>
            </a:r>
          </a:p>
          <a:p>
            <a:pPr algn="just"/>
            <a:r>
              <a:rPr lang="en-IN" sz="2800" b="1" dirty="0" smtClean="0">
                <a:solidFill>
                  <a:schemeClr val="tx1"/>
                </a:solidFill>
                <a:latin typeface="Calibri" panose="020F0502020204030204" pitchFamily="34" charset="0"/>
                <a:cs typeface="Calibri" panose="020F0502020204030204" pitchFamily="34" charset="0"/>
              </a:rPr>
              <a:t>     Resources </a:t>
            </a:r>
            <a:r>
              <a:rPr lang="en-IN" sz="2800" b="1" dirty="0">
                <a:solidFill>
                  <a:schemeClr val="tx1"/>
                </a:solidFill>
                <a:latin typeface="Calibri" panose="020F0502020204030204" pitchFamily="34" charset="0"/>
                <a:cs typeface="Calibri" panose="020F0502020204030204" pitchFamily="34" charset="0"/>
              </a:rPr>
              <a:t>for researches and scholars for taping the most up-to-date information.</a:t>
            </a:r>
          </a:p>
          <a:p>
            <a:pPr algn="just"/>
            <a:r>
              <a:rPr lang="en-IN" sz="2800" b="1" dirty="0" smtClean="0">
                <a:solidFill>
                  <a:schemeClr val="tx1"/>
                </a:solidFill>
                <a:latin typeface="Calibri" panose="020F0502020204030204" pitchFamily="34" charset="0"/>
                <a:cs typeface="Calibri" panose="020F0502020204030204" pitchFamily="34" charset="0"/>
              </a:rPr>
              <a:t>     Channel </a:t>
            </a:r>
            <a:r>
              <a:rPr lang="en-IN" sz="2800" b="1" dirty="0">
                <a:solidFill>
                  <a:schemeClr val="tx1"/>
                </a:solidFill>
                <a:latin typeface="Calibri" panose="020F0502020204030204" pitchFamily="34" charset="0"/>
                <a:cs typeface="Calibri" panose="020F0502020204030204" pitchFamily="34" charset="0"/>
              </a:rPr>
              <a:t>for globalisation of education and for facilitation of the universities in marketing their services</a:t>
            </a:r>
            <a:r>
              <a:rPr lang="en-IN" sz="2800" b="1" dirty="0" smtClean="0">
                <a:solidFill>
                  <a:schemeClr val="tx1"/>
                </a:solidFill>
                <a:latin typeface="Calibri" panose="020F0502020204030204" pitchFamily="34" charset="0"/>
                <a:cs typeface="Calibri" panose="020F0502020204030204" pitchFamily="34" charset="0"/>
              </a:rPr>
              <a:t>. </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574638351"/>
      </p:ext>
    </p:extLst>
  </p:cSld>
  <p:clrMapOvr>
    <a:masterClrMapping/>
  </p:clrMapOvr>
  <p:transition spd="slow">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967" y="699061"/>
            <a:ext cx="10747947" cy="1280890"/>
          </a:xfrm>
        </p:spPr>
        <p:txBody>
          <a:bodyPr>
            <a:normAutofit/>
          </a:bodyPr>
          <a:lstStyle/>
          <a:p>
            <a:r>
              <a:rPr lang="en-IN" b="1" u="sng" dirty="0" smtClean="0">
                <a:latin typeface="Times New Roman" panose="02020603050405020304" pitchFamily="18" charset="0"/>
                <a:cs typeface="Times New Roman" panose="02020603050405020304" pitchFamily="18" charset="0"/>
              </a:rPr>
              <a:t>ERIC ASHBY’S “FOUR REVOLUTIONS IN EDUCATION”</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967" y="2133600"/>
            <a:ext cx="9878518" cy="3777622"/>
          </a:xfrm>
        </p:spPr>
        <p:txBody>
          <a:bodyPr>
            <a:normAutofit/>
          </a:bodyPr>
          <a:lstStyle/>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Emergence of Schools.</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Invention of Alphabets.</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Invention of Printing Technology.</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Influence of Information and Communication Technology in Education.</a:t>
            </a:r>
          </a:p>
        </p:txBody>
      </p:sp>
    </p:spTree>
    <p:extLst>
      <p:ext uri="{BB962C8B-B14F-4D97-AF65-F5344CB8AC3E}">
        <p14:creationId xmlns:p14="http://schemas.microsoft.com/office/powerpoint/2010/main" xmlns="" val="289583215"/>
      </p:ext>
    </p:extLst>
  </p:cSld>
  <p:clrMapOvr>
    <a:masterClrMapping/>
  </p:clrMapOvr>
  <p:transition spd="slow">
    <p:strip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967" y="609120"/>
            <a:ext cx="9930645" cy="844926"/>
          </a:xfrm>
        </p:spPr>
        <p:txBody>
          <a:bodyPr>
            <a:normAutofit/>
          </a:bodyPr>
          <a:lstStyle/>
          <a:p>
            <a:r>
              <a:rPr lang="en-IN" sz="4000" b="1" u="sng" dirty="0" smtClean="0">
                <a:latin typeface="Times New Roman" panose="02020603050405020304" pitchFamily="18" charset="0"/>
                <a:cs typeface="Times New Roman" panose="02020603050405020304" pitchFamily="18" charset="0"/>
              </a:rPr>
              <a:t>Use of ICT in education is not encouraging:</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967" y="1653915"/>
            <a:ext cx="10193312" cy="3777622"/>
          </a:xfrm>
        </p:spPr>
        <p:txBody>
          <a:bodyPr>
            <a:normAutofit/>
          </a:bodyPr>
          <a:lstStyle/>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How many colleges make regular use of UGC’s Countywide Class Room Programmes?</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How many Colleges tap the potentials of Computer and Internet for teaching and learning.</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How many teachers go beyond chalk and talk and explore the possibilities and potentials of Modernisation of Teaching in this Digital age?</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907060181"/>
      </p:ext>
    </p:extLst>
  </p:cSld>
  <p:clrMapOvr>
    <a:masterClrMapping/>
  </p:clrMapOvr>
  <p:transition spd="slow">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3949" y="669081"/>
            <a:ext cx="10418164" cy="1280890"/>
          </a:xfrm>
        </p:spPr>
        <p:txBody>
          <a:bodyPr>
            <a:noAutofit/>
          </a:bodyPr>
          <a:lstStyle/>
          <a:p>
            <a:r>
              <a:rPr lang="en-IN" sz="3200" b="1" u="sng" dirty="0" smtClean="0">
                <a:latin typeface="Times New Roman" panose="02020603050405020304" pitchFamily="18" charset="0"/>
                <a:cs typeface="Times New Roman" panose="02020603050405020304" pitchFamily="18" charset="0"/>
              </a:rPr>
              <a:t>TWO REVOLUTIONS OFFER NEW OPPORTUNITIES TO MEET THE NEW CHALLENGES </a:t>
            </a:r>
            <a:endParaRPr lang="en-GB" sz="32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03949" y="2159833"/>
            <a:ext cx="8915400" cy="3777622"/>
          </a:xfrm>
        </p:spPr>
        <p:txBody>
          <a:bodyPr>
            <a:normAutofit/>
          </a:bodyPr>
          <a:lstStyle/>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ET REVOLUTION</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ICT REVOLUTION</a:t>
            </a:r>
          </a:p>
          <a:p>
            <a:pPr marL="514350" indent="-514350">
              <a:buFont typeface="+mj-lt"/>
              <a:buAutoNum type="arabicPeriod"/>
            </a:pP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608705091"/>
      </p:ext>
    </p:extLst>
  </p:cSld>
  <p:clrMapOvr>
    <a:masterClrMapping/>
  </p:clrMapOvr>
  <p:transition spd="slow">
    <p:strips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871" y="594130"/>
            <a:ext cx="8911687" cy="710015"/>
          </a:xfrm>
        </p:spPr>
        <p:txBody>
          <a:bodyPr>
            <a:normAutofit/>
          </a:bodyPr>
          <a:lstStyle/>
          <a:p>
            <a:r>
              <a:rPr lang="en-IN" sz="4000" b="1" u="sng" dirty="0" smtClean="0">
                <a:latin typeface="Times New Roman" panose="02020603050405020304" pitchFamily="18" charset="0"/>
                <a:cs typeface="Times New Roman" panose="02020603050405020304" pitchFamily="18" charset="0"/>
              </a:rPr>
              <a:t>What</a:t>
            </a:r>
            <a:r>
              <a:rPr lang="en-IN" sz="4000" b="1" dirty="0" smtClean="0">
                <a:latin typeface="Times New Roman" panose="02020603050405020304" pitchFamily="18" charset="0"/>
                <a:cs typeface="Times New Roman" panose="02020603050405020304" pitchFamily="18" charset="0"/>
              </a:rPr>
              <a:t>?</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4871" y="1863777"/>
            <a:ext cx="10377280" cy="3777622"/>
          </a:xfrm>
        </p:spPr>
        <p:txBody>
          <a:bodyPr>
            <a:normAutofit/>
          </a:bodyPr>
          <a:lstStyle/>
          <a:p>
            <a:pPr marL="0" indent="0" algn="just">
              <a:buNone/>
            </a:pPr>
            <a:r>
              <a:rPr lang="en-IN" sz="2800" b="1" dirty="0" smtClean="0">
                <a:solidFill>
                  <a:schemeClr val="tx1"/>
                </a:solidFill>
                <a:latin typeface="Calibri" panose="020F0502020204030204" pitchFamily="34" charset="0"/>
                <a:cs typeface="Calibri" panose="020F0502020204030204" pitchFamily="34" charset="0"/>
              </a:rPr>
              <a:t>		Education technology is the development, application and evaluation of systems, techniques and aids to improve the process of human learning.</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772180438"/>
      </p:ext>
    </p:extLst>
  </p:cSld>
  <p:clrMapOvr>
    <a:masterClrMapping/>
  </p:clrMapOvr>
  <p:transition spd="slow">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4694" y="1863778"/>
            <a:ext cx="8915400" cy="3777622"/>
          </a:xfrm>
        </p:spPr>
        <p:txBody>
          <a:bodyPr>
            <a:normAutofit/>
          </a:bodyPr>
          <a:lstStyle/>
          <a:p>
            <a:pPr marL="0" indent="0" algn="ctr">
              <a:buNone/>
            </a:pPr>
            <a:r>
              <a:rPr lang="en-IN" sz="3200" b="1" dirty="0" smtClean="0">
                <a:solidFill>
                  <a:schemeClr val="tx1"/>
                </a:solidFill>
                <a:latin typeface="Times New Roman" panose="02020603050405020304" pitchFamily="18" charset="0"/>
                <a:cs typeface="Times New Roman" panose="02020603050405020304" pitchFamily="18" charset="0"/>
              </a:rPr>
              <a:t>THE ET REVOLUTION ADDRESSES</a:t>
            </a:r>
          </a:p>
          <a:p>
            <a:pPr marL="0" indent="0" algn="ctr">
              <a:buNone/>
            </a:pPr>
            <a:r>
              <a:rPr lang="en-IN" sz="3200" b="1" dirty="0" smtClean="0">
                <a:solidFill>
                  <a:schemeClr val="tx1"/>
                </a:solidFill>
                <a:latin typeface="Times New Roman" panose="02020603050405020304" pitchFamily="18" charset="0"/>
                <a:cs typeface="Times New Roman" panose="02020603050405020304" pitchFamily="18" charset="0"/>
              </a:rPr>
              <a:t>BOTH THE ISSUES OF</a:t>
            </a:r>
          </a:p>
          <a:p>
            <a:pPr marL="0" indent="0" algn="ctr">
              <a:buNone/>
            </a:pPr>
            <a:r>
              <a:rPr lang="en-IN" sz="3200" b="1" dirty="0" smtClean="0">
                <a:solidFill>
                  <a:schemeClr val="tx1"/>
                </a:solidFill>
                <a:latin typeface="Times New Roman" panose="02020603050405020304" pitchFamily="18" charset="0"/>
                <a:cs typeface="Times New Roman" panose="02020603050405020304" pitchFamily="18" charset="0"/>
              </a:rPr>
              <a:t>TECHNOLOGY IN EDUCATION</a:t>
            </a:r>
          </a:p>
          <a:p>
            <a:pPr marL="0" indent="0" algn="ctr">
              <a:buNone/>
            </a:pPr>
            <a:r>
              <a:rPr lang="en-IN" sz="3200" b="1" dirty="0" smtClean="0">
                <a:solidFill>
                  <a:schemeClr val="tx1"/>
                </a:solidFill>
                <a:latin typeface="Times New Roman" panose="02020603050405020304" pitchFamily="18" charset="0"/>
                <a:cs typeface="Times New Roman" panose="02020603050405020304" pitchFamily="18" charset="0"/>
              </a:rPr>
              <a:t>AND</a:t>
            </a:r>
          </a:p>
          <a:p>
            <a:pPr marL="0" indent="0" algn="ctr">
              <a:buNone/>
            </a:pPr>
            <a:r>
              <a:rPr lang="en-IN" sz="3200" b="1" dirty="0" smtClean="0">
                <a:solidFill>
                  <a:schemeClr val="tx1"/>
                </a:solidFill>
                <a:latin typeface="Times New Roman" panose="02020603050405020304" pitchFamily="18" charset="0"/>
                <a:cs typeface="Times New Roman" panose="02020603050405020304" pitchFamily="18" charset="0"/>
              </a:rPr>
              <a:t>TECHNOLOGY OF EDUCATION</a:t>
            </a:r>
            <a:endParaRPr lang="en-GB"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49982672"/>
      </p:ext>
    </p:extLst>
  </p:cSld>
  <p:clrMapOvr>
    <a:masterClrMapping/>
  </p:clrMapOvr>
  <p:transition spd="slow">
    <p:strip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3633" y="609120"/>
            <a:ext cx="9788951" cy="1280890"/>
          </a:xfrm>
        </p:spPr>
        <p:txBody>
          <a:bodyPr>
            <a:noAutofit/>
          </a:bodyPr>
          <a:lstStyle/>
          <a:p>
            <a:r>
              <a:rPr lang="en-IN" sz="4000" b="1" u="sng" dirty="0" smtClean="0">
                <a:latin typeface="Times New Roman" panose="02020603050405020304" pitchFamily="18" charset="0"/>
                <a:cs typeface="Times New Roman" panose="02020603050405020304" pitchFamily="18" charset="0"/>
              </a:rPr>
              <a:t>FOUR INFORMATION REVOLUTIONS</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13632" y="1758846"/>
            <a:ext cx="9788951" cy="3777622"/>
          </a:xfrm>
        </p:spPr>
        <p:txBody>
          <a:bodyPr>
            <a:normAutofit/>
          </a:bodyPr>
          <a:lstStyle/>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Writing was invented 6000 years ago.</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First written book was published in 1300 B.C.</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Invention of printing press in 1455 A.D.</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The ICT-revolution is the Fourth Information Revolution.</a:t>
            </a:r>
          </a:p>
          <a:p>
            <a:pPr marL="514350" indent="-514350">
              <a:buFont typeface="+mj-lt"/>
              <a:buAutoNum type="arabicPeriod"/>
            </a:pP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451428597"/>
      </p:ext>
    </p:extLst>
  </p:cSld>
  <p:clrMapOvr>
    <a:masterClrMapping/>
  </p:clrMapOvr>
  <p:transition spd="slow">
    <p:strips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584" y="669081"/>
            <a:ext cx="8911687" cy="784965"/>
          </a:xfrm>
        </p:spPr>
        <p:txBody>
          <a:bodyPr>
            <a:normAutofit/>
          </a:bodyPr>
          <a:lstStyle/>
          <a:p>
            <a:r>
              <a:rPr lang="en-IN" sz="4000" b="1" u="sng" dirty="0" smtClean="0">
                <a:latin typeface="Times New Roman" panose="02020603050405020304" pitchFamily="18" charset="0"/>
                <a:cs typeface="Times New Roman" panose="02020603050405020304" pitchFamily="18" charset="0"/>
              </a:rPr>
              <a:t>WHAT</a:t>
            </a:r>
            <a:r>
              <a:rPr lang="en-IN" sz="4000" b="1" dirty="0" smtClean="0">
                <a:latin typeface="Times New Roman" panose="02020603050405020304" pitchFamily="18" charset="0"/>
                <a:cs typeface="Times New Roman" panose="02020603050405020304" pitchFamily="18" charset="0"/>
              </a:rPr>
              <a:t>?</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8584" y="1848787"/>
            <a:ext cx="10388557" cy="3777622"/>
          </a:xfrm>
        </p:spPr>
        <p:txBody>
          <a:bodyPr>
            <a:normAutofit/>
          </a:bodyPr>
          <a:lstStyle/>
          <a:p>
            <a:pPr marL="0" indent="0" algn="just">
              <a:buNone/>
            </a:pPr>
            <a:r>
              <a:rPr lang="en-IN" sz="2800" b="1" dirty="0" smtClean="0">
                <a:solidFill>
                  <a:schemeClr val="tx1"/>
                </a:solidFill>
                <a:latin typeface="Calibri" panose="020F0502020204030204" pitchFamily="34" charset="0"/>
                <a:cs typeface="Calibri" panose="020F0502020204030204" pitchFamily="34" charset="0"/>
              </a:rPr>
              <a:t>	Information and communication technology is defined as</a:t>
            </a:r>
          </a:p>
          <a:p>
            <a:pPr marL="0" indent="0" algn="just">
              <a:buNone/>
            </a:pPr>
            <a:r>
              <a:rPr lang="en-IN" sz="2800" b="1" dirty="0" smtClean="0">
                <a:solidFill>
                  <a:schemeClr val="tx1"/>
                </a:solidFill>
                <a:latin typeface="Calibri" panose="020F0502020204030204" pitchFamily="34" charset="0"/>
                <a:cs typeface="Calibri" panose="020F0502020204030204" pitchFamily="34" charset="0"/>
              </a:rPr>
              <a:t>the use of hardware and software for efficient management of information , i.e. storage, retrieval, processing, communication, diffusion  and sharing of information for social, economic and cultural </a:t>
            </a:r>
            <a:r>
              <a:rPr lang="en-IN" sz="2800" b="1" dirty="0" err="1" smtClean="0">
                <a:solidFill>
                  <a:schemeClr val="tx1"/>
                </a:solidFill>
                <a:latin typeface="Calibri" panose="020F0502020204030204" pitchFamily="34" charset="0"/>
                <a:cs typeface="Calibri" panose="020F0502020204030204" pitchFamily="34" charset="0"/>
              </a:rPr>
              <a:t>upliftment</a:t>
            </a:r>
            <a:r>
              <a:rPr lang="en-IN" sz="2800" b="1" dirty="0" smtClean="0">
                <a:solidFill>
                  <a:schemeClr val="tx1"/>
                </a:solidFill>
                <a:latin typeface="Calibri" panose="020F0502020204030204" pitchFamily="34" charset="0"/>
                <a:cs typeface="Calibri" panose="020F0502020204030204" pitchFamily="34" charset="0"/>
              </a:rPr>
              <a:t> .</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427063692"/>
      </p:ext>
    </p:extLst>
  </p:cSld>
  <p:clrMapOvr>
    <a:masterClrMapping/>
  </p:clrMapOvr>
  <p:transition spd="slow">
    <p:strips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997" y="684071"/>
            <a:ext cx="10663003" cy="1280890"/>
          </a:xfrm>
        </p:spPr>
        <p:txBody>
          <a:bodyPr>
            <a:normAutofit fontScale="90000"/>
          </a:bodyPr>
          <a:lstStyle/>
          <a:p>
            <a:r>
              <a:rPr lang="en-IN" b="1" u="sng" dirty="0" smtClean="0">
                <a:latin typeface="Times New Roman" panose="02020603050405020304" pitchFamily="18" charset="0"/>
                <a:cs typeface="Times New Roman" panose="02020603050405020304" pitchFamily="18" charset="0"/>
              </a:rPr>
              <a:t>Information and Communication Technology improves different aspects of Higher Education such as:</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8997" y="1964961"/>
            <a:ext cx="8915400" cy="4525780"/>
          </a:xfrm>
        </p:spPr>
        <p:txBody>
          <a:bodyPr>
            <a:noAutofit/>
          </a:bodyPr>
          <a:lstStyle/>
          <a:p>
            <a:pPr algn="just"/>
            <a:r>
              <a:rPr lang="en-IN" sz="2400" b="1" dirty="0" smtClean="0">
                <a:solidFill>
                  <a:schemeClr val="tx1"/>
                </a:solidFill>
                <a:latin typeface="Calibri" panose="020F0502020204030204" pitchFamily="34" charset="0"/>
                <a:cs typeface="Calibri" panose="020F0502020204030204" pitchFamily="34" charset="0"/>
              </a:rPr>
              <a:t>Teaching</a:t>
            </a:r>
          </a:p>
          <a:p>
            <a:pPr algn="just"/>
            <a:r>
              <a:rPr lang="en-IN" sz="2400" b="1" dirty="0" smtClean="0">
                <a:solidFill>
                  <a:schemeClr val="tx1"/>
                </a:solidFill>
                <a:latin typeface="Calibri" panose="020F0502020204030204" pitchFamily="34" charset="0"/>
                <a:cs typeface="Calibri" panose="020F0502020204030204" pitchFamily="34" charset="0"/>
              </a:rPr>
              <a:t>Sharing Of Resources</a:t>
            </a:r>
          </a:p>
          <a:p>
            <a:pPr algn="just"/>
            <a:r>
              <a:rPr lang="en-IN" sz="2400" b="1" dirty="0" smtClean="0">
                <a:solidFill>
                  <a:schemeClr val="tx1"/>
                </a:solidFill>
                <a:latin typeface="Calibri" panose="020F0502020204030204" pitchFamily="34" charset="0"/>
                <a:cs typeface="Calibri" panose="020F0502020204030204" pitchFamily="34" charset="0"/>
              </a:rPr>
              <a:t>Increasing Accessibility</a:t>
            </a:r>
          </a:p>
          <a:p>
            <a:pPr algn="just"/>
            <a:r>
              <a:rPr lang="en-IN" sz="2400" b="1" dirty="0" smtClean="0">
                <a:solidFill>
                  <a:schemeClr val="tx1"/>
                </a:solidFill>
                <a:latin typeface="Calibri" panose="020F0502020204030204" pitchFamily="34" charset="0"/>
                <a:cs typeface="Calibri" panose="020F0502020204030204" pitchFamily="34" charset="0"/>
              </a:rPr>
              <a:t>Research And Development</a:t>
            </a:r>
          </a:p>
          <a:p>
            <a:pPr algn="just"/>
            <a:r>
              <a:rPr lang="en-IN" sz="2400" b="1" dirty="0" smtClean="0">
                <a:solidFill>
                  <a:schemeClr val="tx1"/>
                </a:solidFill>
                <a:latin typeface="Calibri" panose="020F0502020204030204" pitchFamily="34" charset="0"/>
                <a:cs typeface="Calibri" panose="020F0502020204030204" pitchFamily="34" charset="0"/>
              </a:rPr>
              <a:t>Virtual University</a:t>
            </a:r>
          </a:p>
          <a:p>
            <a:pPr algn="just"/>
            <a:r>
              <a:rPr lang="en-IN" sz="2400" b="1" dirty="0" smtClean="0">
                <a:solidFill>
                  <a:schemeClr val="tx1"/>
                </a:solidFill>
                <a:latin typeface="Calibri" panose="020F0502020204030204" pitchFamily="34" charset="0"/>
                <a:cs typeface="Calibri" panose="020F0502020204030204" pitchFamily="34" charset="0"/>
              </a:rPr>
              <a:t>Human Resource Development</a:t>
            </a:r>
          </a:p>
          <a:p>
            <a:pPr algn="just"/>
            <a:r>
              <a:rPr lang="en-IN" sz="2400" b="1" dirty="0" smtClean="0">
                <a:solidFill>
                  <a:schemeClr val="tx1"/>
                </a:solidFill>
                <a:latin typeface="Calibri" panose="020F0502020204030204" pitchFamily="34" charset="0"/>
                <a:cs typeface="Calibri" panose="020F0502020204030204" pitchFamily="34" charset="0"/>
              </a:rPr>
              <a:t>Distance Education</a:t>
            </a:r>
          </a:p>
          <a:p>
            <a:pPr algn="just"/>
            <a:r>
              <a:rPr lang="en-IN" sz="2400" b="1" dirty="0" smtClean="0">
                <a:solidFill>
                  <a:schemeClr val="tx1"/>
                </a:solidFill>
                <a:latin typeface="Calibri" panose="020F0502020204030204" pitchFamily="34" charset="0"/>
                <a:cs typeface="Calibri" panose="020F0502020204030204" pitchFamily="34" charset="0"/>
              </a:rPr>
              <a:t>Total Quality Management</a:t>
            </a:r>
          </a:p>
          <a:p>
            <a:pPr algn="just"/>
            <a:r>
              <a:rPr lang="en-IN" sz="2400" b="1" dirty="0" smtClean="0">
                <a:solidFill>
                  <a:schemeClr val="tx1"/>
                </a:solidFill>
                <a:latin typeface="Calibri" panose="020F0502020204030204" pitchFamily="34" charset="0"/>
                <a:cs typeface="Calibri" panose="020F0502020204030204" pitchFamily="34" charset="0"/>
              </a:rPr>
              <a:t>Bridging The Gap Between the Haves  And the Have-nots</a:t>
            </a:r>
            <a:endParaRPr lang="en-GB" sz="24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4070193106"/>
      </p:ext>
    </p:extLst>
  </p:cSld>
  <p:clrMapOvr>
    <a:masterClrMapping/>
  </p:clrMapOvr>
  <p:transition spd="slow">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94" y="654090"/>
            <a:ext cx="10388557" cy="1280890"/>
          </a:xfrm>
        </p:spPr>
        <p:txBody>
          <a:bodyPr>
            <a:noAutofit/>
          </a:bodyPr>
          <a:lstStyle/>
          <a:p>
            <a:r>
              <a:rPr lang="en-IN" b="1" u="sng" dirty="0" smtClean="0">
                <a:latin typeface="Times New Roman" panose="02020603050405020304" pitchFamily="18" charset="0"/>
                <a:cs typeface="Times New Roman" panose="02020603050405020304" pitchFamily="18" charset="0"/>
              </a:rPr>
              <a:t>INFORMATION AND COMMUNICATION TECHNOLOGY AND TEACHING</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593" y="2148590"/>
            <a:ext cx="10388557" cy="3777622"/>
          </a:xfrm>
        </p:spPr>
        <p:txBody>
          <a:bodyPr>
            <a:normAutofit/>
          </a:bodyPr>
          <a:lstStyle/>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IT provides access to different sources of correct and comprehensive information.</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IT broadens the information base.</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IT provides variety in the presentation of content.</a:t>
            </a:r>
          </a:p>
          <a:p>
            <a:pPr marL="514350" indent="-514350" algn="just">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     IT provides flexibility to learners for quality learning.</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569569417"/>
      </p:ext>
    </p:extLst>
  </p:cSld>
  <p:clrMapOvr>
    <a:masterClrMapping/>
  </p:clrMapOvr>
  <p:transition spd="slow">
    <p:strip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997" y="624111"/>
            <a:ext cx="6093163"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FUTURE NEED</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43131" y="2161888"/>
            <a:ext cx="10515600" cy="4351338"/>
          </a:xfrm>
        </p:spPr>
        <p:txBody>
          <a:bodyPr>
            <a:normAutofit/>
          </a:bodyPr>
          <a:lstStyle/>
          <a:p>
            <a:pPr marL="0" indent="0" algn="ctr">
              <a:buNone/>
            </a:pPr>
            <a:r>
              <a:rPr lang="en-IN" sz="4000" b="1" dirty="0" smtClean="0">
                <a:solidFill>
                  <a:schemeClr val="tx1"/>
                </a:solidFill>
                <a:latin typeface="Calibri" panose="020F0502020204030204" pitchFamily="34" charset="0"/>
                <a:cs typeface="Calibri" panose="020F0502020204030204" pitchFamily="34" charset="0"/>
              </a:rPr>
              <a:t>EQUALITY IN ACCESS TO INFORMATION</a:t>
            </a:r>
          </a:p>
          <a:p>
            <a:pPr marL="0" indent="0" algn="ctr">
              <a:buNone/>
            </a:pPr>
            <a:r>
              <a:rPr lang="en-IN" sz="4000" b="1" dirty="0" smtClean="0">
                <a:solidFill>
                  <a:schemeClr val="tx1"/>
                </a:solidFill>
                <a:latin typeface="Calibri" panose="020F0502020204030204" pitchFamily="34" charset="0"/>
                <a:cs typeface="Calibri" panose="020F0502020204030204" pitchFamily="34" charset="0"/>
              </a:rPr>
              <a:t>&amp;</a:t>
            </a:r>
          </a:p>
          <a:p>
            <a:pPr marL="0" indent="0" algn="ctr">
              <a:buNone/>
            </a:pPr>
            <a:r>
              <a:rPr lang="en-IN" sz="4000" b="1" dirty="0" smtClean="0">
                <a:solidFill>
                  <a:schemeClr val="tx1"/>
                </a:solidFill>
                <a:latin typeface="Calibri" panose="020F0502020204030204" pitchFamily="34" charset="0"/>
                <a:cs typeface="Calibri" panose="020F0502020204030204" pitchFamily="34" charset="0"/>
              </a:rPr>
              <a:t>QUALITY</a:t>
            </a:r>
          </a:p>
          <a:p>
            <a:pPr marL="0" indent="0" algn="ctr">
              <a:buNone/>
            </a:pPr>
            <a:r>
              <a:rPr lang="en-IN" sz="4000" b="1" dirty="0" smtClean="0">
                <a:solidFill>
                  <a:schemeClr val="tx1"/>
                </a:solidFill>
                <a:latin typeface="Calibri" panose="020F0502020204030204" pitchFamily="34" charset="0"/>
                <a:cs typeface="Calibri" panose="020F0502020204030204" pitchFamily="34" charset="0"/>
              </a:rPr>
              <a:t>INDEPENDENT OF GEOGRAPHY.</a:t>
            </a:r>
            <a:endParaRPr lang="en-GB" sz="40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530310333"/>
      </p:ext>
    </p:extLst>
  </p:cSld>
  <p:clrMapOvr>
    <a:masterClrMapping/>
  </p:clrMapOvr>
  <p:transition spd="slow">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8564" y="684071"/>
            <a:ext cx="10573436" cy="1280890"/>
          </a:xfrm>
        </p:spPr>
        <p:txBody>
          <a:bodyPr>
            <a:noAutofit/>
          </a:bodyPr>
          <a:lstStyle/>
          <a:p>
            <a:r>
              <a:rPr lang="en-IN" b="1" u="sng" dirty="0" smtClean="0">
                <a:latin typeface="Times New Roman" panose="02020603050405020304" pitchFamily="18" charset="0"/>
                <a:cs typeface="Times New Roman" panose="02020603050405020304" pitchFamily="18" charset="0"/>
              </a:rPr>
              <a:t>INFORMATION AND COMMUNICATION TECHNOLOGY AND SHARING OF RESOURCES</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18564" y="2133600"/>
            <a:ext cx="10448518" cy="3777622"/>
          </a:xfrm>
        </p:spPr>
        <p:txBody>
          <a:bodyPr>
            <a:normAutofit/>
          </a:bodyPr>
          <a:lstStyle/>
          <a:p>
            <a:pPr marL="0" indent="0" algn="just">
              <a:buNone/>
            </a:pPr>
            <a:r>
              <a:rPr lang="en-IN" sz="2800" b="1" dirty="0" smtClean="0">
                <a:solidFill>
                  <a:schemeClr val="tx1"/>
                </a:solidFill>
                <a:latin typeface="Calibri" panose="020F0502020204030204" pitchFamily="34" charset="0"/>
                <a:cs typeface="Calibri" panose="020F0502020204030204" pitchFamily="34" charset="0"/>
              </a:rPr>
              <a:t>	In the backdrop of decreasing investment in Higher Education, Information Technology enables the creation of a central facility which can be shared by students, teachers and researchers from different departments.</a:t>
            </a:r>
          </a:p>
          <a:p>
            <a:pPr marL="0" indent="0" algn="just">
              <a:buNone/>
            </a:pPr>
            <a:r>
              <a:rPr lang="en-IN" sz="2800" b="1" dirty="0" smtClean="0">
                <a:solidFill>
                  <a:schemeClr val="tx1"/>
                </a:solidFill>
                <a:latin typeface="Calibri" panose="020F0502020204030204" pitchFamily="34" charset="0"/>
                <a:cs typeface="Calibri" panose="020F0502020204030204" pitchFamily="34" charset="0"/>
              </a:rPr>
              <a:t>Example: Inter University Consortium(IUC) of UGC.</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18444496"/>
      </p:ext>
    </p:extLst>
  </p:cSld>
  <p:clrMapOvr>
    <a:masterClrMapping/>
  </p:clrMapOvr>
  <p:transition spd="slow">
    <p:strips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94" y="609120"/>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ICT AND TQM</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594" y="1728866"/>
            <a:ext cx="10088754" cy="3777622"/>
          </a:xfrm>
        </p:spPr>
        <p:txBody>
          <a:bodyPr>
            <a:normAutofit/>
          </a:bodyPr>
          <a:lstStyle/>
          <a:p>
            <a:pPr marL="0" indent="0" algn="just">
              <a:buNone/>
            </a:pPr>
            <a:r>
              <a:rPr lang="en-IN" sz="2800" b="1" dirty="0" smtClean="0">
                <a:solidFill>
                  <a:schemeClr val="tx1"/>
                </a:solidFill>
                <a:latin typeface="Calibri" panose="020F0502020204030204" pitchFamily="34" charset="0"/>
                <a:cs typeface="Calibri" panose="020F0502020204030204" pitchFamily="34" charset="0"/>
              </a:rPr>
              <a:t>	ICT will bring desirable changes in the input, process, output and feedback components of teacher education system.</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593308758"/>
      </p:ext>
    </p:extLst>
  </p:cSld>
  <p:clrMapOvr>
    <a:masterClrMapping/>
  </p:clrMapOvr>
  <p:transition spd="slow">
    <p:strips dir="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3" y="603918"/>
            <a:ext cx="10515600" cy="698700"/>
          </a:xfrm>
        </p:spPr>
        <p:txBody>
          <a:bodyPr/>
          <a:lstStyle/>
          <a:p>
            <a:pPr algn="ctr"/>
            <a:r>
              <a:rPr lang="en-IN" b="1" u="sng" dirty="0" smtClean="0">
                <a:latin typeface="Times New Roman" panose="02020603050405020304" pitchFamily="18" charset="0"/>
                <a:cs typeface="Times New Roman" panose="02020603050405020304" pitchFamily="18" charset="0"/>
              </a:rPr>
              <a:t>TEACHER EDUCATION SYSTEM</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44379" y="1372768"/>
            <a:ext cx="10514351" cy="5222904"/>
          </a:xfrm>
        </p:spPr>
        <p:txBody>
          <a:bodyPr/>
          <a:lstStyle/>
          <a:p>
            <a:pPr marL="0" indent="0">
              <a:buNone/>
            </a:pPr>
            <a:r>
              <a:rPr lang="en-IN" sz="2400" u="sng" dirty="0" smtClean="0">
                <a:solidFill>
                  <a:schemeClr val="tx1"/>
                </a:solidFill>
              </a:rPr>
              <a:t>CONEXT</a:t>
            </a:r>
            <a:r>
              <a:rPr lang="en-IN" sz="2400" dirty="0" smtClean="0">
                <a:solidFill>
                  <a:schemeClr val="tx1"/>
                </a:solidFill>
              </a:rPr>
              <a:t> </a:t>
            </a:r>
            <a:r>
              <a:rPr lang="en-IN" dirty="0" smtClean="0"/>
              <a:t>                  </a:t>
            </a:r>
            <a:r>
              <a:rPr lang="en-IN" dirty="0"/>
              <a:t>	</a:t>
            </a:r>
            <a:r>
              <a:rPr lang="en-IN" sz="2400" dirty="0" smtClean="0">
                <a:solidFill>
                  <a:schemeClr val="tx1"/>
                </a:solidFill>
              </a:rPr>
              <a:t> </a:t>
            </a:r>
            <a:r>
              <a:rPr lang="en-IN" sz="2400" u="sng" dirty="0" smtClean="0">
                <a:solidFill>
                  <a:schemeClr val="tx1"/>
                </a:solidFill>
              </a:rPr>
              <a:t>INPUT</a:t>
            </a:r>
            <a:r>
              <a:rPr lang="en-IN" sz="2400" dirty="0" smtClean="0">
                <a:solidFill>
                  <a:schemeClr val="tx1"/>
                </a:solidFill>
              </a:rPr>
              <a:t>                  		</a:t>
            </a:r>
            <a:r>
              <a:rPr lang="en-IN" sz="2400" u="sng" dirty="0" smtClean="0">
                <a:solidFill>
                  <a:schemeClr val="tx1"/>
                </a:solidFill>
              </a:rPr>
              <a:t>PROCESS</a:t>
            </a:r>
            <a:r>
              <a:rPr lang="en-IN" dirty="0" smtClean="0"/>
              <a:t>		     			</a:t>
            </a:r>
            <a:r>
              <a:rPr lang="en-IN" sz="2400" u="sng" dirty="0" smtClean="0">
                <a:solidFill>
                  <a:schemeClr val="tx1"/>
                </a:solidFill>
              </a:rPr>
              <a:t>OUTPUT</a:t>
            </a:r>
          </a:p>
        </p:txBody>
      </p:sp>
      <p:sp>
        <p:nvSpPr>
          <p:cNvPr id="6" name="Rectangle 5"/>
          <p:cNvSpPr/>
          <p:nvPr/>
        </p:nvSpPr>
        <p:spPr>
          <a:xfrm>
            <a:off x="3215390" y="2380257"/>
            <a:ext cx="2233534" cy="176884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ln>
                <a:solidFill>
                  <a:schemeClr val="tx1"/>
                </a:solidFill>
              </a:ln>
              <a:solidFill>
                <a:schemeClr val="tx1"/>
              </a:solidFill>
            </a:endParaRPr>
          </a:p>
        </p:txBody>
      </p:sp>
      <p:sp>
        <p:nvSpPr>
          <p:cNvPr id="7" name="Rectangle 6"/>
          <p:cNvSpPr/>
          <p:nvPr/>
        </p:nvSpPr>
        <p:spPr>
          <a:xfrm>
            <a:off x="3417757" y="2743226"/>
            <a:ext cx="1828800" cy="56850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Teacher Characteristics</a:t>
            </a:r>
            <a:endParaRPr lang="en-GB" dirty="0"/>
          </a:p>
        </p:txBody>
      </p:sp>
      <p:sp>
        <p:nvSpPr>
          <p:cNvPr id="8" name="Rectangle 7"/>
          <p:cNvSpPr/>
          <p:nvPr/>
        </p:nvSpPr>
        <p:spPr>
          <a:xfrm>
            <a:off x="3417757" y="3434868"/>
            <a:ext cx="1828800" cy="56642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Student Characteristics</a:t>
            </a:r>
            <a:endParaRPr lang="en-GB" dirty="0"/>
          </a:p>
        </p:txBody>
      </p:sp>
      <p:sp>
        <p:nvSpPr>
          <p:cNvPr id="10" name="TextBox 9"/>
          <p:cNvSpPr txBox="1"/>
          <p:nvPr/>
        </p:nvSpPr>
        <p:spPr>
          <a:xfrm>
            <a:off x="3048328" y="2373894"/>
            <a:ext cx="2081595" cy="369332"/>
          </a:xfrm>
          <a:prstGeom prst="rect">
            <a:avLst/>
          </a:prstGeom>
          <a:noFill/>
        </p:spPr>
        <p:txBody>
          <a:bodyPr wrap="none" rtlCol="0">
            <a:spAutoFit/>
          </a:bodyPr>
          <a:lstStyle/>
          <a:p>
            <a:r>
              <a:rPr lang="en-IN" dirty="0" smtClean="0"/>
              <a:t>    Human Resources</a:t>
            </a:r>
            <a:endParaRPr lang="en-GB" dirty="0"/>
          </a:p>
        </p:txBody>
      </p:sp>
      <p:sp>
        <p:nvSpPr>
          <p:cNvPr id="11" name="Rectangle 10"/>
          <p:cNvSpPr/>
          <p:nvPr/>
        </p:nvSpPr>
        <p:spPr>
          <a:xfrm>
            <a:off x="3215390" y="4484407"/>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Physical Resources</a:t>
            </a:r>
            <a:endParaRPr lang="en-GB" dirty="0"/>
          </a:p>
        </p:txBody>
      </p:sp>
      <p:sp>
        <p:nvSpPr>
          <p:cNvPr id="12" name="Rectangle 11"/>
          <p:cNvSpPr/>
          <p:nvPr/>
        </p:nvSpPr>
        <p:spPr>
          <a:xfrm>
            <a:off x="3215390" y="5585971"/>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Support of Agencies</a:t>
            </a:r>
            <a:endParaRPr lang="en-GB" dirty="0"/>
          </a:p>
        </p:txBody>
      </p:sp>
      <p:sp>
        <p:nvSpPr>
          <p:cNvPr id="13" name="Rectangle 12"/>
          <p:cNvSpPr/>
          <p:nvPr/>
        </p:nvSpPr>
        <p:spPr>
          <a:xfrm>
            <a:off x="532150" y="3717749"/>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Socio-Political Context</a:t>
            </a:r>
            <a:endParaRPr lang="en-GB" dirty="0"/>
          </a:p>
        </p:txBody>
      </p:sp>
      <p:sp>
        <p:nvSpPr>
          <p:cNvPr id="14" name="Rectangle 13"/>
          <p:cNvSpPr/>
          <p:nvPr/>
        </p:nvSpPr>
        <p:spPr>
          <a:xfrm>
            <a:off x="6603168" y="2450886"/>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Instructional Quality</a:t>
            </a:r>
            <a:endParaRPr lang="en-GB" dirty="0"/>
          </a:p>
        </p:txBody>
      </p:sp>
      <p:sp>
        <p:nvSpPr>
          <p:cNvPr id="15" name="Rectangle 14"/>
          <p:cNvSpPr/>
          <p:nvPr/>
        </p:nvSpPr>
        <p:spPr>
          <a:xfrm>
            <a:off x="6603168" y="3449389"/>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Institutional Management</a:t>
            </a:r>
            <a:endParaRPr lang="en-GB" dirty="0"/>
          </a:p>
        </p:txBody>
      </p:sp>
      <p:sp>
        <p:nvSpPr>
          <p:cNvPr id="16" name="Rectangle 15"/>
          <p:cNvSpPr/>
          <p:nvPr/>
        </p:nvSpPr>
        <p:spPr>
          <a:xfrm>
            <a:off x="6603168" y="4484407"/>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Student Participation</a:t>
            </a:r>
            <a:endParaRPr lang="en-GB" dirty="0"/>
          </a:p>
        </p:txBody>
      </p:sp>
      <p:sp>
        <p:nvSpPr>
          <p:cNvPr id="17" name="Rectangle 16"/>
          <p:cNvSpPr/>
          <p:nvPr/>
        </p:nvSpPr>
        <p:spPr>
          <a:xfrm>
            <a:off x="6603168" y="5585971"/>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Curriculum Quality</a:t>
            </a:r>
            <a:endParaRPr lang="en-GB" dirty="0"/>
          </a:p>
        </p:txBody>
      </p:sp>
      <p:sp>
        <p:nvSpPr>
          <p:cNvPr id="18" name="Rectangle 17"/>
          <p:cNvSpPr/>
          <p:nvPr/>
        </p:nvSpPr>
        <p:spPr>
          <a:xfrm>
            <a:off x="9818326" y="3849294"/>
            <a:ext cx="2233534" cy="59960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smtClean="0"/>
              <a:t>Student Achievements</a:t>
            </a:r>
            <a:endParaRPr lang="en-GB" dirty="0"/>
          </a:p>
        </p:txBody>
      </p:sp>
      <p:cxnSp>
        <p:nvCxnSpPr>
          <p:cNvPr id="20" name="Straight Arrow Connector 19"/>
          <p:cNvCxnSpPr>
            <a:stCxn id="13" idx="3"/>
            <a:endCxn id="6" idx="1"/>
          </p:cNvCxnSpPr>
          <p:nvPr/>
        </p:nvCxnSpPr>
        <p:spPr>
          <a:xfrm flipV="1">
            <a:off x="2765684" y="3264677"/>
            <a:ext cx="449706" cy="7528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3" idx="3"/>
          </p:cNvCxnSpPr>
          <p:nvPr/>
        </p:nvCxnSpPr>
        <p:spPr>
          <a:xfrm>
            <a:off x="2765684" y="4017552"/>
            <a:ext cx="412229" cy="5019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3" idx="3"/>
          </p:cNvCxnSpPr>
          <p:nvPr/>
        </p:nvCxnSpPr>
        <p:spPr>
          <a:xfrm>
            <a:off x="2765684" y="4017552"/>
            <a:ext cx="412229" cy="15890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endCxn id="14" idx="1"/>
          </p:cNvCxnSpPr>
          <p:nvPr/>
        </p:nvCxnSpPr>
        <p:spPr>
          <a:xfrm>
            <a:off x="5448924" y="2750689"/>
            <a:ext cx="11542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15" idx="1"/>
          </p:cNvCxnSpPr>
          <p:nvPr/>
        </p:nvCxnSpPr>
        <p:spPr>
          <a:xfrm>
            <a:off x="5448924" y="3749192"/>
            <a:ext cx="11542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1" idx="3"/>
            <a:endCxn id="16" idx="1"/>
          </p:cNvCxnSpPr>
          <p:nvPr/>
        </p:nvCxnSpPr>
        <p:spPr>
          <a:xfrm>
            <a:off x="5448924" y="4784210"/>
            <a:ext cx="11542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2" idx="3"/>
            <a:endCxn id="17" idx="1"/>
          </p:cNvCxnSpPr>
          <p:nvPr/>
        </p:nvCxnSpPr>
        <p:spPr>
          <a:xfrm>
            <a:off x="5448924" y="5885774"/>
            <a:ext cx="11542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4" idx="3"/>
            <a:endCxn id="18" idx="1"/>
          </p:cNvCxnSpPr>
          <p:nvPr/>
        </p:nvCxnSpPr>
        <p:spPr>
          <a:xfrm>
            <a:off x="8836702" y="2750689"/>
            <a:ext cx="981624" cy="13984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5" idx="3"/>
            <a:endCxn id="18" idx="1"/>
          </p:cNvCxnSpPr>
          <p:nvPr/>
        </p:nvCxnSpPr>
        <p:spPr>
          <a:xfrm>
            <a:off x="8836702" y="3749192"/>
            <a:ext cx="981624" cy="39990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6" idx="3"/>
            <a:endCxn id="18" idx="1"/>
          </p:cNvCxnSpPr>
          <p:nvPr/>
        </p:nvCxnSpPr>
        <p:spPr>
          <a:xfrm flipV="1">
            <a:off x="8836702" y="4149097"/>
            <a:ext cx="981624" cy="63511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17" idx="3"/>
            <a:endCxn id="18" idx="1"/>
          </p:cNvCxnSpPr>
          <p:nvPr/>
        </p:nvCxnSpPr>
        <p:spPr>
          <a:xfrm flipV="1">
            <a:off x="8836702" y="4149097"/>
            <a:ext cx="981624" cy="17366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81202977"/>
      </p:ext>
    </p:extLst>
  </p:cSld>
  <p:clrMapOvr>
    <a:masterClrMapping/>
  </p:clrMapOvr>
  <p:transition spd="slow">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94" y="684070"/>
            <a:ext cx="10508478" cy="1280890"/>
          </a:xfrm>
        </p:spPr>
        <p:txBody>
          <a:bodyPr>
            <a:noAutofit/>
          </a:bodyPr>
          <a:lstStyle/>
          <a:p>
            <a:r>
              <a:rPr lang="en-IN" b="1" u="sng" dirty="0" smtClean="0">
                <a:latin typeface="Times New Roman" panose="02020603050405020304" pitchFamily="18" charset="0"/>
                <a:cs typeface="Times New Roman" panose="02020603050405020304" pitchFamily="18" charset="0"/>
              </a:rPr>
              <a:t>THE OBJECTIVES OF THE ICT LITERACY IN PRE-SERVICE TEACHER EDUCATION</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593" y="2163580"/>
            <a:ext cx="10238655" cy="4567004"/>
          </a:xfrm>
        </p:spPr>
        <p:txBody>
          <a:bodyPr>
            <a:noAutofit/>
          </a:bodyPr>
          <a:lstStyle/>
          <a:p>
            <a:pPr algn="just"/>
            <a:r>
              <a:rPr lang="en-IN" sz="2400" dirty="0" smtClean="0">
                <a:solidFill>
                  <a:schemeClr val="tx1"/>
                </a:solidFill>
                <a:latin typeface="Calibri" panose="020F0502020204030204" pitchFamily="34" charset="0"/>
                <a:cs typeface="Calibri" panose="020F0502020204030204" pitchFamily="34" charset="0"/>
              </a:rPr>
              <a:t>     To create general awareness amongst teacher trainees about information and communication technology and its use in teaching learning.</a:t>
            </a:r>
          </a:p>
          <a:p>
            <a:pPr algn="just"/>
            <a:r>
              <a:rPr lang="en-IN" sz="2400" dirty="0" smtClean="0">
                <a:solidFill>
                  <a:schemeClr val="tx1"/>
                </a:solidFill>
                <a:latin typeface="Calibri" panose="020F0502020204030204" pitchFamily="34" charset="0"/>
                <a:cs typeface="Calibri" panose="020F0502020204030204" pitchFamily="34" charset="0"/>
              </a:rPr>
              <a:t>     To acquaint teacher trainees with parts of computer system and their functions.</a:t>
            </a:r>
          </a:p>
          <a:p>
            <a:pPr algn="just"/>
            <a:r>
              <a:rPr lang="en-IN" sz="2400" dirty="0" smtClean="0">
                <a:solidFill>
                  <a:schemeClr val="tx1"/>
                </a:solidFill>
                <a:latin typeface="Calibri" panose="020F0502020204030204" pitchFamily="34" charset="0"/>
                <a:cs typeface="Calibri" panose="020F0502020204030204" pitchFamily="34" charset="0"/>
              </a:rPr>
              <a:t>     To develop vocabulary of information and communication technology amongst teacher trainees.</a:t>
            </a:r>
          </a:p>
          <a:p>
            <a:pPr algn="just"/>
            <a:r>
              <a:rPr lang="en-IN" sz="2400" dirty="0" smtClean="0">
                <a:solidFill>
                  <a:schemeClr val="tx1"/>
                </a:solidFill>
                <a:latin typeface="Calibri" panose="020F0502020204030204" pitchFamily="34" charset="0"/>
                <a:cs typeface="Calibri" panose="020F0502020204030204" pitchFamily="34" charset="0"/>
              </a:rPr>
              <a:t>     To develop competency amongst teacher trainees of using off-line electronic resources (CD-ROM etc.) and on-line resources such as the world wide web.</a:t>
            </a:r>
          </a:p>
          <a:p>
            <a:pPr algn="just"/>
            <a:r>
              <a:rPr lang="en-IN" sz="2400" dirty="0" smtClean="0">
                <a:solidFill>
                  <a:schemeClr val="tx1"/>
                </a:solidFill>
                <a:latin typeface="Calibri" panose="020F0502020204030204" pitchFamily="34" charset="0"/>
                <a:cs typeface="Calibri" panose="020F0502020204030204" pitchFamily="34" charset="0"/>
              </a:rPr>
              <a:t>     To develop competency and encourage teacher trainees in using NET for improving school teaching and personal academic  (on-line resources).</a:t>
            </a:r>
          </a:p>
          <a:p>
            <a:pPr algn="just"/>
            <a:endParaRPr lang="en-GB"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542342523"/>
      </p:ext>
    </p:extLst>
  </p:cSld>
  <p:clrMapOvr>
    <a:masterClrMapping/>
  </p:clrMapOvr>
  <p:transition spd="slow">
    <p:strip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584" y="699061"/>
            <a:ext cx="8911687" cy="1280890"/>
          </a:xfrm>
        </p:spPr>
        <p:txBody>
          <a:bodyPr/>
          <a:lstStyle/>
          <a:p>
            <a:r>
              <a:rPr lang="en-IN" b="1" u="sng" dirty="0" smtClean="0">
                <a:latin typeface="Times New Roman" panose="02020603050405020304" pitchFamily="18" charset="0"/>
                <a:cs typeface="Times New Roman" panose="02020603050405020304" pitchFamily="18" charset="0"/>
              </a:rPr>
              <a:t>EDUCATION IMPLICATIONS OF ICT</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8584" y="1668905"/>
            <a:ext cx="10298616" cy="4596984"/>
          </a:xfrm>
        </p:spPr>
        <p:txBody>
          <a:bodyPr>
            <a:normAutofit/>
          </a:bodyPr>
          <a:lstStyle/>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Time, space </a:t>
            </a:r>
            <a:r>
              <a:rPr lang="en-IN" sz="2400" smtClean="0">
                <a:solidFill>
                  <a:schemeClr val="tx1"/>
                </a:solidFill>
                <a:latin typeface="Calibri" panose="020F0502020204030204" pitchFamily="34" charset="0"/>
                <a:cs typeface="Calibri" panose="020F0502020204030204" pitchFamily="34" charset="0"/>
              </a:rPr>
              <a:t>and socio-economic </a:t>
            </a:r>
            <a:r>
              <a:rPr lang="en-IN" sz="2400" dirty="0" smtClean="0">
                <a:solidFill>
                  <a:schemeClr val="tx1"/>
                </a:solidFill>
                <a:latin typeface="Calibri" panose="020F0502020204030204" pitchFamily="34" charset="0"/>
                <a:cs typeface="Calibri" panose="020F0502020204030204" pitchFamily="34" charset="0"/>
              </a:rPr>
              <a:t>factors are no longer major barriers to learning.</a:t>
            </a:r>
          </a:p>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Decentralized nature of the new technology frees the learners from the technology provider.</a:t>
            </a:r>
          </a:p>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Learners have access to variety of learning resources.</a:t>
            </a:r>
          </a:p>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Up-to-date knowledge from any part of the world.</a:t>
            </a:r>
          </a:p>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New media allows interactivity, learner need not be a passive recipient of knowledge.</a:t>
            </a:r>
          </a:p>
          <a:p>
            <a:pPr marL="514350" indent="-514350" algn="just">
              <a:buFont typeface="+mj-lt"/>
              <a:buAutoNum type="arabicPeriod"/>
            </a:pPr>
            <a:r>
              <a:rPr lang="en-IN" sz="2400" dirty="0" smtClean="0">
                <a:solidFill>
                  <a:schemeClr val="tx1"/>
                </a:solidFill>
                <a:latin typeface="Calibri" panose="020F0502020204030204" pitchFamily="34" charset="0"/>
                <a:cs typeface="Calibri" panose="020F0502020204030204" pitchFamily="34" charset="0"/>
              </a:rPr>
              <a:t>     New technology allows the learner to receive information in a variety of formats.</a:t>
            </a:r>
          </a:p>
          <a:p>
            <a:pPr algn="just"/>
            <a:endParaRPr lang="en-GB"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662477989"/>
      </p:ext>
    </p:extLst>
  </p:cSld>
  <p:clrMapOvr>
    <a:masterClrMapping/>
  </p:clrMapOvr>
  <p:transition spd="slow">
    <p:strips dir="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584" y="699060"/>
            <a:ext cx="8911687" cy="1280890"/>
          </a:xfrm>
        </p:spPr>
        <p:txBody>
          <a:bodyPr/>
          <a:lstStyle/>
          <a:p>
            <a:r>
              <a:rPr lang="en-IN" b="1" u="sng" dirty="0" smtClean="0">
                <a:latin typeface="Times New Roman" panose="02020603050405020304" pitchFamily="18" charset="0"/>
                <a:cs typeface="Times New Roman" panose="02020603050405020304" pitchFamily="18" charset="0"/>
              </a:rPr>
              <a:t>VARIETY OF ICTs</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8584" y="1563973"/>
            <a:ext cx="9429186" cy="5151620"/>
          </a:xfrm>
        </p:spPr>
        <p:txBody>
          <a:bodyPr>
            <a:normAutofit/>
          </a:bodyPr>
          <a:lstStyle/>
          <a:p>
            <a:r>
              <a:rPr lang="en-IN" sz="2800" dirty="0" smtClean="0">
                <a:solidFill>
                  <a:schemeClr val="tx1"/>
                </a:solidFill>
                <a:latin typeface="Calibri" panose="020F0502020204030204" pitchFamily="34" charset="0"/>
                <a:cs typeface="Calibri" panose="020F0502020204030204" pitchFamily="34" charset="0"/>
              </a:rPr>
              <a:t>Printed Text</a:t>
            </a:r>
          </a:p>
          <a:p>
            <a:r>
              <a:rPr lang="en-IN" sz="2800" dirty="0" smtClean="0">
                <a:solidFill>
                  <a:schemeClr val="tx1"/>
                </a:solidFill>
                <a:latin typeface="Calibri" panose="020F0502020204030204" pitchFamily="34" charset="0"/>
                <a:cs typeface="Calibri" panose="020F0502020204030204" pitchFamily="34" charset="0"/>
              </a:rPr>
              <a:t>Audio Cassettes</a:t>
            </a:r>
          </a:p>
          <a:p>
            <a:r>
              <a:rPr lang="en-IN" sz="2800" dirty="0" smtClean="0">
                <a:solidFill>
                  <a:schemeClr val="tx1"/>
                </a:solidFill>
                <a:latin typeface="Calibri" panose="020F0502020204030204" pitchFamily="34" charset="0"/>
                <a:cs typeface="Calibri" panose="020F0502020204030204" pitchFamily="34" charset="0"/>
              </a:rPr>
              <a:t>Video Cassettes</a:t>
            </a:r>
          </a:p>
          <a:p>
            <a:r>
              <a:rPr lang="en-IN" sz="2800" dirty="0" smtClean="0">
                <a:solidFill>
                  <a:schemeClr val="tx1"/>
                </a:solidFill>
                <a:latin typeface="Calibri" panose="020F0502020204030204" pitchFamily="34" charset="0"/>
                <a:cs typeface="Calibri" panose="020F0502020204030204" pitchFamily="34" charset="0"/>
              </a:rPr>
              <a:t>Radio</a:t>
            </a:r>
          </a:p>
          <a:p>
            <a:r>
              <a:rPr lang="en-IN" sz="2800" dirty="0" smtClean="0">
                <a:solidFill>
                  <a:schemeClr val="tx1"/>
                </a:solidFill>
                <a:latin typeface="Calibri" panose="020F0502020204030204" pitchFamily="34" charset="0"/>
                <a:cs typeface="Calibri" panose="020F0502020204030204" pitchFamily="34" charset="0"/>
              </a:rPr>
              <a:t>Cable Television</a:t>
            </a:r>
          </a:p>
          <a:p>
            <a:r>
              <a:rPr lang="en-IN" sz="2800" dirty="0" smtClean="0">
                <a:solidFill>
                  <a:schemeClr val="tx1"/>
                </a:solidFill>
                <a:latin typeface="Calibri" panose="020F0502020204030204" pitchFamily="34" charset="0"/>
                <a:cs typeface="Calibri" panose="020F0502020204030204" pitchFamily="34" charset="0"/>
              </a:rPr>
              <a:t>Satellite Television</a:t>
            </a:r>
          </a:p>
          <a:p>
            <a:r>
              <a:rPr lang="en-IN" sz="2800" dirty="0" smtClean="0">
                <a:solidFill>
                  <a:schemeClr val="tx1"/>
                </a:solidFill>
                <a:latin typeface="Calibri" panose="020F0502020204030204" pitchFamily="34" charset="0"/>
                <a:cs typeface="Calibri" panose="020F0502020204030204" pitchFamily="34" charset="0"/>
              </a:rPr>
              <a:t>Computer- based  audio- graphics  system</a:t>
            </a:r>
          </a:p>
          <a:p>
            <a:r>
              <a:rPr lang="en-IN" sz="2800" dirty="0" smtClean="0">
                <a:solidFill>
                  <a:schemeClr val="tx1"/>
                </a:solidFill>
                <a:latin typeface="Calibri" panose="020F0502020204030204" pitchFamily="34" charset="0"/>
                <a:cs typeface="Calibri" panose="020F0502020204030204" pitchFamily="34" charset="0"/>
              </a:rPr>
              <a:t>Telex</a:t>
            </a:r>
          </a:p>
        </p:txBody>
      </p:sp>
    </p:spTree>
    <p:extLst>
      <p:ext uri="{BB962C8B-B14F-4D97-AF65-F5344CB8AC3E}">
        <p14:creationId xmlns:p14="http://schemas.microsoft.com/office/powerpoint/2010/main" xmlns="" val="2778051132"/>
      </p:ext>
    </p:extLst>
  </p:cSld>
  <p:clrMapOvr>
    <a:masterClrMapping/>
  </p:clrMapOvr>
  <p:transition spd="slow">
    <p:strips dir="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900" y="579139"/>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Continued…</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36187" y="1593953"/>
            <a:ext cx="8915400" cy="4941757"/>
          </a:xfrm>
        </p:spPr>
        <p:txBody>
          <a:bodyPr>
            <a:normAutofit/>
          </a:bodyPr>
          <a:lstStyle/>
          <a:p>
            <a:r>
              <a:rPr lang="en-IN" sz="2800" dirty="0">
                <a:solidFill>
                  <a:schemeClr val="tx1"/>
                </a:solidFill>
                <a:latin typeface="Calibri" panose="020F0502020204030204" pitchFamily="34" charset="0"/>
                <a:cs typeface="Calibri" panose="020F0502020204030204" pitchFamily="34" charset="0"/>
              </a:rPr>
              <a:t>Video discs</a:t>
            </a:r>
          </a:p>
          <a:p>
            <a:r>
              <a:rPr lang="en-IN" sz="2800" dirty="0">
                <a:solidFill>
                  <a:schemeClr val="tx1"/>
                </a:solidFill>
                <a:latin typeface="Calibri" panose="020F0502020204030204" pitchFamily="34" charset="0"/>
                <a:cs typeface="Calibri" panose="020F0502020204030204" pitchFamily="34" charset="0"/>
              </a:rPr>
              <a:t>Computer- controlled interactive video</a:t>
            </a:r>
          </a:p>
          <a:p>
            <a:r>
              <a:rPr lang="en-IN" sz="2800" dirty="0">
                <a:solidFill>
                  <a:schemeClr val="tx1"/>
                </a:solidFill>
                <a:latin typeface="Calibri" panose="020F0502020204030204" pitchFamily="34" charset="0"/>
                <a:cs typeface="Calibri" panose="020F0502020204030204" pitchFamily="34" charset="0"/>
              </a:rPr>
              <a:t>Video conferencing</a:t>
            </a:r>
          </a:p>
          <a:p>
            <a:r>
              <a:rPr lang="en-IN" sz="2800" dirty="0">
                <a:solidFill>
                  <a:schemeClr val="tx1"/>
                </a:solidFill>
                <a:latin typeface="Calibri" panose="020F0502020204030204" pitchFamily="34" charset="0"/>
                <a:cs typeface="Calibri" panose="020F0502020204030204" pitchFamily="34" charset="0"/>
              </a:rPr>
              <a:t>The internet</a:t>
            </a:r>
          </a:p>
          <a:p>
            <a:r>
              <a:rPr lang="en-IN" sz="2800" dirty="0">
                <a:solidFill>
                  <a:schemeClr val="tx1"/>
                </a:solidFill>
                <a:latin typeface="Calibri" panose="020F0502020204030204" pitchFamily="34" charset="0"/>
                <a:cs typeface="Calibri" panose="020F0502020204030204" pitchFamily="34" charset="0"/>
              </a:rPr>
              <a:t>Computer- based multimedia</a:t>
            </a:r>
          </a:p>
          <a:p>
            <a:r>
              <a:rPr lang="en-IN" sz="2800" dirty="0">
                <a:solidFill>
                  <a:schemeClr val="tx1"/>
                </a:solidFill>
                <a:latin typeface="Calibri" panose="020F0502020204030204" pitchFamily="34" charset="0"/>
                <a:cs typeface="Calibri" panose="020F0502020204030204" pitchFamily="34" charset="0"/>
              </a:rPr>
              <a:t>Remote interactive databases</a:t>
            </a:r>
          </a:p>
          <a:p>
            <a:r>
              <a:rPr lang="en-IN" sz="2800" dirty="0">
                <a:solidFill>
                  <a:schemeClr val="tx1"/>
                </a:solidFill>
                <a:latin typeface="Calibri" panose="020F0502020204030204" pitchFamily="34" charset="0"/>
                <a:cs typeface="Calibri" panose="020F0502020204030204" pitchFamily="34" charset="0"/>
              </a:rPr>
              <a:t>Virtual reality</a:t>
            </a:r>
          </a:p>
          <a:p>
            <a:r>
              <a:rPr lang="en-IN" sz="2800" dirty="0">
                <a:solidFill>
                  <a:schemeClr val="tx1"/>
                </a:solidFill>
                <a:latin typeface="Calibri" panose="020F0502020204030204" pitchFamily="34" charset="0"/>
                <a:cs typeface="Calibri" panose="020F0502020204030204" pitchFamily="34" charset="0"/>
              </a:rPr>
              <a:t>World Wide Web</a:t>
            </a:r>
          </a:p>
          <a:p>
            <a:endParaRPr lang="en-GB" sz="2800" dirty="0"/>
          </a:p>
        </p:txBody>
      </p:sp>
    </p:spTree>
    <p:extLst>
      <p:ext uri="{BB962C8B-B14F-4D97-AF65-F5344CB8AC3E}">
        <p14:creationId xmlns:p14="http://schemas.microsoft.com/office/powerpoint/2010/main" xmlns="" val="971570167"/>
      </p:ext>
    </p:extLst>
  </p:cSld>
  <p:clrMapOvr>
    <a:masterClrMapping/>
  </p:clrMapOvr>
  <p:transition spd="slow">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987" y="669080"/>
            <a:ext cx="10478123" cy="1280890"/>
          </a:xfrm>
        </p:spPr>
        <p:txBody>
          <a:bodyPr>
            <a:noAutofit/>
          </a:bodyPr>
          <a:lstStyle/>
          <a:p>
            <a:r>
              <a:rPr lang="en-IN" b="1" u="sng" dirty="0" smtClean="0">
                <a:latin typeface="Times New Roman" panose="02020603050405020304" pitchFamily="18" charset="0"/>
                <a:cs typeface="Times New Roman" panose="02020603050405020304" pitchFamily="18" charset="0"/>
              </a:rPr>
              <a:t>FIVE GENERATIONS OF DELIVERY TECHNOLOGIES</a:t>
            </a:r>
            <a:endParaRPr lang="en-GB"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43987" y="2095448"/>
            <a:ext cx="10515600" cy="4351338"/>
          </a:xfrm>
        </p:spPr>
        <p:txBody>
          <a:bodyPr>
            <a:normAutofit/>
          </a:bodyPr>
          <a:lstStyle/>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Correspondence model.</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Multimedia model</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Tele-learning model</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Flexible learning model</a:t>
            </a:r>
          </a:p>
          <a:p>
            <a:pPr marL="514350" indent="-514350">
              <a:buFont typeface="+mj-lt"/>
              <a:buAutoNum type="arabicPeriod"/>
            </a:pPr>
            <a:r>
              <a:rPr lang="en-IN" sz="2800" b="1" dirty="0" smtClean="0">
                <a:solidFill>
                  <a:schemeClr val="tx1"/>
                </a:solidFill>
                <a:latin typeface="Calibri" panose="020F0502020204030204" pitchFamily="34" charset="0"/>
                <a:cs typeface="Calibri" panose="020F0502020204030204" pitchFamily="34" charset="0"/>
              </a:rPr>
              <a:t>Intelligent flexible learning model</a:t>
            </a:r>
          </a:p>
          <a:p>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719190902"/>
      </p:ext>
    </p:extLst>
  </p:cSld>
  <p:clrMapOvr>
    <a:masterClrMapping/>
  </p:clrMapOvr>
  <p:transition spd="slow">
    <p:strips/>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4851" y="1653914"/>
            <a:ext cx="9972545" cy="3777622"/>
          </a:xfrm>
        </p:spPr>
        <p:txBody>
          <a:bodyPr>
            <a:normAutofit/>
          </a:bodyPr>
          <a:lstStyle/>
          <a:p>
            <a:pPr marL="0" indent="0" algn="just">
              <a:buNone/>
            </a:pPr>
            <a:r>
              <a:rPr lang="en-IN" sz="2800" b="1" dirty="0" smtClean="0">
                <a:latin typeface="Times New Roman" panose="02020603050405020304" pitchFamily="18" charset="0"/>
                <a:cs typeface="Times New Roman" panose="02020603050405020304" pitchFamily="18" charset="0"/>
              </a:rPr>
              <a:t>	National Council of Education </a:t>
            </a:r>
            <a:r>
              <a:rPr lang="en-IN" sz="2800" b="1" dirty="0">
                <a:latin typeface="Times New Roman" panose="02020603050405020304" pitchFamily="18" charset="0"/>
                <a:cs typeface="Times New Roman" panose="02020603050405020304" pitchFamily="18" charset="0"/>
              </a:rPr>
              <a:t>R</a:t>
            </a:r>
            <a:r>
              <a:rPr lang="en-IN" sz="2800" b="1" dirty="0" smtClean="0">
                <a:latin typeface="Times New Roman" panose="02020603050405020304" pitchFamily="18" charset="0"/>
                <a:cs typeface="Times New Roman" panose="02020603050405020304" pitchFamily="18" charset="0"/>
              </a:rPr>
              <a:t>esearch and Training (NCERT) through its Central Institute of Education </a:t>
            </a:r>
            <a:r>
              <a:rPr lang="en-IN" sz="2800" b="1" dirty="0">
                <a:latin typeface="Times New Roman" panose="02020603050405020304" pitchFamily="18" charset="0"/>
                <a:cs typeface="Times New Roman" panose="02020603050405020304" pitchFamily="18" charset="0"/>
              </a:rPr>
              <a:t>T</a:t>
            </a:r>
            <a:r>
              <a:rPr lang="en-IN" sz="2800" b="1" dirty="0" smtClean="0">
                <a:latin typeface="Times New Roman" panose="02020603050405020304" pitchFamily="18" charset="0"/>
                <a:cs typeface="Times New Roman" panose="02020603050405020304" pitchFamily="18" charset="0"/>
              </a:rPr>
              <a:t>echnology (CIET) had produced audio/video programmes on a wide range of subjects related to teacher education. The State </a:t>
            </a:r>
            <a:r>
              <a:rPr lang="en-IN" sz="2800" b="1" dirty="0">
                <a:latin typeface="Times New Roman" panose="02020603050405020304" pitchFamily="18" charset="0"/>
                <a:cs typeface="Times New Roman" panose="02020603050405020304" pitchFamily="18" charset="0"/>
              </a:rPr>
              <a:t>I</a:t>
            </a:r>
            <a:r>
              <a:rPr lang="en-IN" sz="2800" b="1" dirty="0" smtClean="0">
                <a:latin typeface="Times New Roman" panose="02020603050405020304" pitchFamily="18" charset="0"/>
                <a:cs typeface="Times New Roman" panose="02020603050405020304" pitchFamily="18" charset="0"/>
              </a:rPr>
              <a:t>nstitutes of Education </a:t>
            </a:r>
            <a:r>
              <a:rPr lang="en-IN" sz="2800" b="1" dirty="0">
                <a:latin typeface="Times New Roman" panose="02020603050405020304" pitchFamily="18" charset="0"/>
                <a:cs typeface="Times New Roman" panose="02020603050405020304" pitchFamily="18" charset="0"/>
              </a:rPr>
              <a:t>T</a:t>
            </a:r>
            <a:r>
              <a:rPr lang="en-IN" sz="2800" b="1" dirty="0" smtClean="0">
                <a:latin typeface="Times New Roman" panose="02020603050405020304" pitchFamily="18" charset="0"/>
                <a:cs typeface="Times New Roman" panose="02020603050405020304" pitchFamily="18" charset="0"/>
              </a:rPr>
              <a:t>echnology (SIET) also telecast programmes in </a:t>
            </a:r>
            <a:r>
              <a:rPr lang="en-IN" sz="2800" b="1" dirty="0">
                <a:latin typeface="Times New Roman" panose="02020603050405020304" pitchFamily="18" charset="0"/>
                <a:cs typeface="Times New Roman" panose="02020603050405020304" pitchFamily="18" charset="0"/>
              </a:rPr>
              <a:t>t</a:t>
            </a:r>
            <a:r>
              <a:rPr lang="en-IN" sz="2800" b="1" dirty="0" smtClean="0">
                <a:latin typeface="Times New Roman" panose="02020603050405020304" pitchFamily="18" charset="0"/>
                <a:cs typeface="Times New Roman" panose="02020603050405020304" pitchFamily="18" charset="0"/>
              </a:rPr>
              <a:t>he states of Odisha, Andhra Pradesh, Maharashtra and Gujarat.</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3264504"/>
      </p:ext>
    </p:extLst>
  </p:cSld>
  <p:clrMapOvr>
    <a:masterClrMapping/>
  </p:clrMapOvr>
  <p:transition spd="slow">
    <p:strips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8643" y="654090"/>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WHY</a:t>
            </a:r>
            <a:r>
              <a:rPr lang="en-IN" sz="4000" b="1" dirty="0" smtClean="0">
                <a:latin typeface="Times New Roman" panose="02020603050405020304" pitchFamily="18" charset="0"/>
                <a:cs typeface="Times New Roman" panose="02020603050405020304" pitchFamily="18" charset="0"/>
              </a:rPr>
              <a:t>?</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19782" y="1934980"/>
            <a:ext cx="10137437" cy="3777622"/>
          </a:xfrm>
        </p:spPr>
        <p:txBody>
          <a:bodyPr>
            <a:normAutofit/>
          </a:bodyPr>
          <a:lstStyle/>
          <a:p>
            <a:pPr marL="0" indent="0" algn="just">
              <a:buNone/>
            </a:pPr>
            <a:r>
              <a:rPr lang="en-IN" sz="3200" b="1" dirty="0" smtClean="0">
                <a:solidFill>
                  <a:schemeClr val="tx1"/>
                </a:solidFill>
                <a:latin typeface="Calibri" panose="020F0502020204030204" pitchFamily="34" charset="0"/>
                <a:cs typeface="Calibri" panose="020F0502020204030204" pitchFamily="34" charset="0"/>
              </a:rPr>
              <a:t>	It is true that a teacher can not be replaced by technology. It is also true that a teacher who does not make use of technology will be replaced by a teacher who makes use of technology.</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356321882"/>
      </p:ext>
    </p:extLst>
  </p:cSld>
  <p:clrMapOvr>
    <a:masterClrMapping/>
  </p:clrMapOvr>
  <p:transition spd="slow">
    <p:strips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5" y="654090"/>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HOW TO DO THIS</a:t>
            </a:r>
            <a:r>
              <a:rPr lang="en-IN" sz="4000" b="1" dirty="0" smtClean="0">
                <a:latin typeface="Times New Roman" panose="02020603050405020304" pitchFamily="18" charset="0"/>
                <a:cs typeface="Times New Roman" panose="02020603050405020304" pitchFamily="18" charset="0"/>
              </a:rPr>
              <a:t>???</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95399" y="1934980"/>
            <a:ext cx="10726711" cy="3318936"/>
          </a:xfrm>
        </p:spPr>
        <p:txBody>
          <a:bodyPr>
            <a:noAutofit/>
          </a:bodyPr>
          <a:lstStyle/>
          <a:p>
            <a:pPr algn="just">
              <a:buFont typeface="Wingdings" panose="05000000000000000000" pitchFamily="2" charset="2"/>
              <a:buChar char="Ø"/>
            </a:pPr>
            <a:r>
              <a:rPr lang="en-IN" sz="2000" b="1" dirty="0" smtClean="0">
                <a:solidFill>
                  <a:schemeClr val="tx1"/>
                </a:solidFill>
                <a:latin typeface="Calibri" panose="020F0502020204030204" pitchFamily="34" charset="0"/>
                <a:cs typeface="Calibri" panose="020F0502020204030204" pitchFamily="34" charset="0"/>
              </a:rPr>
              <a:t>	</a:t>
            </a:r>
            <a:r>
              <a:rPr lang="en-IN" sz="3200" b="1" dirty="0" smtClean="0">
                <a:solidFill>
                  <a:schemeClr val="tx1"/>
                </a:solidFill>
                <a:latin typeface="Calibri" panose="020F0502020204030204" pitchFamily="34" charset="0"/>
                <a:cs typeface="Calibri" panose="020F0502020204030204" pitchFamily="34" charset="0"/>
              </a:rPr>
              <a:t>MAKE KNOWLEDGE ACCESIBLE TO ALL THROUGH ENGAGING OF INFORMATION FLOW NETWORKS</a:t>
            </a:r>
          </a:p>
          <a:p>
            <a:pPr marL="971550" lvl="1" indent="-514350" algn="just">
              <a:buAutoNum type="arabicPeriod"/>
            </a:pPr>
            <a:r>
              <a:rPr lang="en-IN" sz="3200" b="1" dirty="0" smtClean="0">
                <a:solidFill>
                  <a:schemeClr val="tx1"/>
                </a:solidFill>
                <a:latin typeface="Calibri" panose="020F0502020204030204" pitchFamily="34" charset="0"/>
                <a:cs typeface="Calibri" panose="020F0502020204030204" pitchFamily="34" charset="0"/>
              </a:rPr>
              <a:t>Understand local needs and ethos.</a:t>
            </a:r>
          </a:p>
          <a:p>
            <a:pPr marL="971550" lvl="1" indent="-514350" algn="just">
              <a:buAutoNum type="arabicPeriod"/>
            </a:pPr>
            <a:r>
              <a:rPr lang="en-IN" sz="3200" b="1" dirty="0" smtClean="0">
                <a:solidFill>
                  <a:schemeClr val="tx1"/>
                </a:solidFill>
                <a:latin typeface="Calibri" panose="020F0502020204030204" pitchFamily="34" charset="0"/>
                <a:cs typeface="Calibri" panose="020F0502020204030204" pitchFamily="34" charset="0"/>
              </a:rPr>
              <a:t>Keep in mind present connectivity access at location.</a:t>
            </a:r>
          </a:p>
          <a:p>
            <a:pPr marL="971550" lvl="1" indent="-514350" algn="just">
              <a:buAutoNum type="arabicPeriod"/>
            </a:pPr>
            <a:r>
              <a:rPr lang="en-IN" sz="3200" b="1" dirty="0" smtClean="0">
                <a:solidFill>
                  <a:schemeClr val="tx1"/>
                </a:solidFill>
                <a:latin typeface="Calibri" panose="020F0502020204030204" pitchFamily="34" charset="0"/>
                <a:cs typeface="Calibri" panose="020F0502020204030204" pitchFamily="34" charset="0"/>
              </a:rPr>
              <a:t>Anticipate future change.</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276826432"/>
      </p:ext>
    </p:extLst>
  </p:cSld>
  <p:clrMapOvr>
    <a:masterClrMapping/>
  </p:clrMapOvr>
  <p:transition spd="slow">
    <p:strips/>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8604" y="609120"/>
            <a:ext cx="8911687" cy="799955"/>
          </a:xfrm>
        </p:spPr>
        <p:txBody>
          <a:bodyPr>
            <a:normAutofit/>
          </a:bodyPr>
          <a:lstStyle/>
          <a:p>
            <a:r>
              <a:rPr lang="en-IN" sz="4000" b="1" u="sng" dirty="0" smtClean="0">
                <a:latin typeface="Times New Roman" panose="02020603050405020304" pitchFamily="18" charset="0"/>
                <a:cs typeface="Times New Roman" panose="02020603050405020304" pitchFamily="18" charset="0"/>
              </a:rPr>
              <a:t>HOW</a:t>
            </a:r>
            <a:r>
              <a:rPr lang="en-IN" sz="4000" b="1" dirty="0" smtClean="0">
                <a:latin typeface="Times New Roman" panose="02020603050405020304" pitchFamily="18" charset="0"/>
                <a:cs typeface="Times New Roman" panose="02020603050405020304" pitchFamily="18" charset="0"/>
              </a:rPr>
              <a:t>?</a:t>
            </a:r>
            <a:endParaRPr lang="en-GB"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58604" y="1728865"/>
            <a:ext cx="10358576" cy="3777622"/>
          </a:xfrm>
        </p:spPr>
        <p:txBody>
          <a:bodyPr>
            <a:normAutofit/>
          </a:bodyPr>
          <a:lstStyle/>
          <a:p>
            <a:pPr algn="just"/>
            <a:r>
              <a:rPr lang="en-IN" sz="2800" b="1" dirty="0" smtClean="0">
                <a:solidFill>
                  <a:schemeClr val="tx1"/>
                </a:solidFill>
                <a:latin typeface="Calibri" panose="020F0502020204030204" pitchFamily="34" charset="0"/>
                <a:cs typeface="Calibri" panose="020F0502020204030204" pitchFamily="34" charset="0"/>
              </a:rPr>
              <a:t>     Educational technology brings education to people instead of bringing people to education. It is the systematic way of designing, carrying out and evaluating the total process of teaching and learning in terms of specific objectives based on findings from research in human learning and communication.</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40208239"/>
      </p:ext>
    </p:extLst>
  </p:cSld>
  <p:clrMapOvr>
    <a:masterClrMapping/>
  </p:clrMapOvr>
  <p:transition spd="slow">
    <p:strips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 name="Rectangle 5"/>
          <p:cNvSpPr/>
          <p:nvPr/>
        </p:nvSpPr>
        <p:spPr>
          <a:xfrm>
            <a:off x="2247278" y="2052935"/>
            <a:ext cx="9534991" cy="3631763"/>
          </a:xfrm>
          <a:prstGeom prst="rect">
            <a:avLst/>
          </a:prstGeom>
          <a:noFill/>
        </p:spPr>
        <p:txBody>
          <a:bodyPr wrap="square" lIns="91440" tIns="45720" rIns="91440" bIns="45720">
            <a:spAutoFit/>
            <a:scene3d>
              <a:camera prst="isometricOffAxis1Right"/>
              <a:lightRig rig="threePt" dir="t"/>
            </a:scene3d>
          </a:bodyPr>
          <a:lstStyle/>
          <a:p>
            <a:pPr algn="ctr"/>
            <a:r>
              <a:rPr lang="en-US" sz="115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2">
                      <a:satMod val="175000"/>
                      <a:alpha val="40000"/>
                    </a:schemeClr>
                  </a:glow>
                  <a:outerShdw blurRad="38100" dist="38100" dir="7020000" algn="tl">
                    <a:srgbClr val="000000">
                      <a:alpha val="35000"/>
                    </a:srgbClr>
                  </a:outerShdw>
                </a:effectLst>
              </a:rPr>
              <a:t>Thank</a:t>
            </a:r>
            <a:r>
              <a:rPr lang="en-US" sz="11500" b="1" cap="none" spc="0" dirty="0" smtClean="0">
                <a:ln w="6600">
                  <a:solidFill>
                    <a:schemeClr val="accent2"/>
                  </a:solidFill>
                  <a:prstDash val="solid"/>
                </a:ln>
                <a:solidFill>
                  <a:srgbClr val="FFFFFF"/>
                </a:solidFill>
                <a:effectLst>
                  <a:glow rad="228600">
                    <a:schemeClr val="accent2">
                      <a:satMod val="175000"/>
                      <a:alpha val="40000"/>
                    </a:schemeClr>
                  </a:glow>
                  <a:outerShdw dist="38100" dir="2700000" algn="tl" rotWithShape="0">
                    <a:schemeClr val="accent2"/>
                  </a:outerShdw>
                </a:effectLst>
              </a:rPr>
              <a:t> You</a:t>
            </a:r>
            <a:r>
              <a:rPr lang="en-US" sz="11500" b="1" cap="none" spc="0" dirty="0" smtClean="0">
                <a:ln w="6600">
                  <a:solidFill>
                    <a:schemeClr val="accent2"/>
                  </a:solidFill>
                  <a:prstDash val="solid"/>
                </a:ln>
                <a:solidFill>
                  <a:srgbClr val="FFFFFF"/>
                </a:solidFill>
                <a:effectLst>
                  <a:glow rad="228600">
                    <a:schemeClr val="accent2">
                      <a:satMod val="175000"/>
                      <a:alpha val="40000"/>
                    </a:schemeClr>
                  </a:glow>
                  <a:outerShdw dist="38100" dir="2700000" algn="tl" rotWithShape="0">
                    <a:schemeClr val="accent2"/>
                  </a:outerShdw>
                </a:effectLst>
              </a:rPr>
              <a:t>…</a:t>
            </a:r>
            <a:br>
              <a:rPr lang="en-US" sz="11500" b="1" cap="none" spc="0" dirty="0" smtClean="0">
                <a:ln w="6600">
                  <a:solidFill>
                    <a:schemeClr val="accent2"/>
                  </a:solidFill>
                  <a:prstDash val="solid"/>
                </a:ln>
                <a:solidFill>
                  <a:srgbClr val="FFFFFF"/>
                </a:solidFill>
                <a:effectLst>
                  <a:glow rad="228600">
                    <a:schemeClr val="accent2">
                      <a:satMod val="175000"/>
                      <a:alpha val="40000"/>
                    </a:schemeClr>
                  </a:glow>
                  <a:outerShdw dist="38100" dir="2700000" algn="tl" rotWithShape="0">
                    <a:schemeClr val="accent2"/>
                  </a:outerShdw>
                </a:effectLst>
              </a:rPr>
            </a:br>
            <a:endParaRPr lang="en-US" sz="11500" b="1" cap="none" spc="0" dirty="0">
              <a:ln w="6600">
                <a:solidFill>
                  <a:schemeClr val="accent2"/>
                </a:solidFill>
                <a:prstDash val="solid"/>
              </a:ln>
              <a:solidFill>
                <a:srgbClr val="FFFFFF"/>
              </a:solidFill>
              <a:effectLst>
                <a:glow rad="228600">
                  <a:schemeClr val="accent2">
                    <a:satMod val="175000"/>
                    <a:alpha val="40000"/>
                  </a:schemeClr>
                </a:glow>
                <a:outerShdw dist="38100" dir="2700000" algn="tl" rotWithShape="0">
                  <a:schemeClr val="accent2"/>
                </a:outerShdw>
              </a:effectLst>
            </a:endParaRPr>
          </a:p>
        </p:txBody>
      </p:sp>
    </p:spTree>
    <p:extLst>
      <p:ext uri="{BB962C8B-B14F-4D97-AF65-F5344CB8AC3E}">
        <p14:creationId xmlns:p14="http://schemas.microsoft.com/office/powerpoint/2010/main" xmlns="" val="3874928112"/>
      </p:ext>
    </p:extLst>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908" y="1663908"/>
            <a:ext cx="10407261" cy="4916774"/>
          </a:xfrm>
        </p:spPr>
        <p:txBody>
          <a:bodyPr>
            <a:normAutofit/>
          </a:bodyPr>
          <a:lstStyle/>
          <a:p>
            <a:pPr marL="0" indent="0" algn="just">
              <a:buNone/>
            </a:pPr>
            <a:r>
              <a:rPr lang="en-IN" sz="3200" b="1" dirty="0" smtClean="0">
                <a:solidFill>
                  <a:schemeClr val="tx1"/>
                </a:solidFill>
                <a:latin typeface="Calibri" panose="020F0502020204030204" pitchFamily="34" charset="0"/>
                <a:cs typeface="Calibri" panose="020F0502020204030204" pitchFamily="34" charset="0"/>
              </a:rPr>
              <a:t>     THE CLEVER AND INNOVATIVE USE OF INFORMATION COMMUNICATION TECHNOLOGY : </a:t>
            </a:r>
          </a:p>
          <a:p>
            <a:pPr marL="0" indent="0" algn="just">
              <a:buNone/>
            </a:pPr>
            <a:r>
              <a:rPr lang="en-IN" sz="3200" b="1" dirty="0" smtClean="0">
                <a:solidFill>
                  <a:schemeClr val="tx1"/>
                </a:solidFill>
                <a:latin typeface="Calibri" panose="020F0502020204030204" pitchFamily="34" charset="0"/>
                <a:cs typeface="Calibri" panose="020F0502020204030204" pitchFamily="34" charset="0"/>
              </a:rPr>
              <a:t>ANSWER TO : </a:t>
            </a:r>
          </a:p>
          <a:p>
            <a:pPr algn="just">
              <a:buFont typeface="Wingdings" panose="05000000000000000000" pitchFamily="2" charset="2"/>
              <a:buChar char="Ø"/>
            </a:pPr>
            <a:r>
              <a:rPr lang="en-IN" sz="3200" b="1" dirty="0" smtClean="0">
                <a:solidFill>
                  <a:schemeClr val="tx1"/>
                </a:solidFill>
                <a:latin typeface="Calibri" panose="020F0502020204030204" pitchFamily="34" charset="0"/>
                <a:cs typeface="Calibri" panose="020F0502020204030204" pitchFamily="34" charset="0"/>
              </a:rPr>
              <a:t>    Quality </a:t>
            </a:r>
          </a:p>
          <a:p>
            <a:pPr algn="just">
              <a:buFont typeface="Wingdings" panose="05000000000000000000" pitchFamily="2" charset="2"/>
              <a:buChar char="Ø"/>
            </a:pPr>
            <a:r>
              <a:rPr lang="en-IN" sz="3200" b="1" dirty="0" smtClean="0">
                <a:solidFill>
                  <a:schemeClr val="tx1"/>
                </a:solidFill>
                <a:latin typeface="Calibri" panose="020F0502020204030204" pitchFamily="34" charset="0"/>
                <a:cs typeface="Calibri" panose="020F0502020204030204" pitchFamily="34" charset="0"/>
              </a:rPr>
              <a:t>    Quantity</a:t>
            </a:r>
          </a:p>
          <a:p>
            <a:pPr algn="just">
              <a:buFont typeface="Wingdings" panose="05000000000000000000" pitchFamily="2" charset="2"/>
              <a:buChar char="Ø"/>
            </a:pPr>
            <a:r>
              <a:rPr lang="en-IN" sz="3200" b="1" dirty="0" smtClean="0">
                <a:solidFill>
                  <a:schemeClr val="tx1"/>
                </a:solidFill>
                <a:latin typeface="Calibri" panose="020F0502020204030204" pitchFamily="34" charset="0"/>
                <a:cs typeface="Calibri" panose="020F0502020204030204" pitchFamily="34" charset="0"/>
              </a:rPr>
              <a:t>    Our age old problems</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286904624"/>
      </p:ext>
    </p:extLst>
  </p:cSld>
  <p:clrMapOvr>
    <a:masterClrMapping/>
  </p:clrMapOvr>
  <p:transition spd="slow">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94" y="684071"/>
            <a:ext cx="8911687" cy="999823"/>
          </a:xfrm>
        </p:spPr>
        <p:txBody>
          <a:bodyPr>
            <a:normAutofit/>
          </a:bodyPr>
          <a:lstStyle/>
          <a:p>
            <a:r>
              <a:rPr lang="en-IN" sz="4000" b="1" u="sng" dirty="0" smtClean="0">
                <a:latin typeface="Times New Roman" panose="02020603050405020304" pitchFamily="18" charset="0"/>
                <a:cs typeface="Times New Roman" panose="02020603050405020304" pitchFamily="18" charset="0"/>
              </a:rPr>
              <a:t>ADVANTAGE TEACHER</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04791" y="1683894"/>
            <a:ext cx="10062487" cy="4537023"/>
          </a:xfrm>
        </p:spPr>
        <p:txBody>
          <a:bodyPr>
            <a:normAutofit/>
          </a:bodyPr>
          <a:lstStyle/>
          <a:p>
            <a:pPr algn="just"/>
            <a:r>
              <a:rPr lang="en-IN" sz="3200" b="1" dirty="0" smtClean="0">
                <a:solidFill>
                  <a:schemeClr val="tx1"/>
                </a:solidFill>
                <a:latin typeface="Calibri" panose="020F0502020204030204" pitchFamily="34" charset="0"/>
                <a:cs typeface="Calibri" panose="020F0502020204030204" pitchFamily="34" charset="0"/>
              </a:rPr>
              <a:t>   Fund for e-content creation.</a:t>
            </a:r>
          </a:p>
          <a:p>
            <a:pPr algn="just"/>
            <a:r>
              <a:rPr lang="en-IN" sz="3200" b="1" dirty="0" smtClean="0">
                <a:solidFill>
                  <a:schemeClr val="tx1"/>
                </a:solidFill>
                <a:latin typeface="Calibri" panose="020F0502020204030204" pitchFamily="34" charset="0"/>
                <a:cs typeface="Calibri" panose="020F0502020204030204" pitchFamily="34" charset="0"/>
              </a:rPr>
              <a:t>   Certification of e-activity as a formal pre-requisite for promotion.</a:t>
            </a:r>
          </a:p>
          <a:p>
            <a:pPr algn="just"/>
            <a:r>
              <a:rPr lang="en-IN" sz="3200" b="1" dirty="0" smtClean="0">
                <a:solidFill>
                  <a:schemeClr val="tx1"/>
                </a:solidFill>
                <a:latin typeface="Calibri" panose="020F0502020204030204" pitchFamily="34" charset="0"/>
                <a:cs typeface="Calibri" panose="020F0502020204030204" pitchFamily="34" charset="0"/>
              </a:rPr>
              <a:t>   Mechanism for e-content certification.</a:t>
            </a:r>
          </a:p>
          <a:p>
            <a:pPr algn="just"/>
            <a:r>
              <a:rPr lang="en-IN" sz="3200" b="1" dirty="0" smtClean="0">
                <a:solidFill>
                  <a:schemeClr val="tx1"/>
                </a:solidFill>
                <a:latin typeface="Calibri" panose="020F0502020204030204" pitchFamily="34" charset="0"/>
                <a:cs typeface="Calibri" panose="020F0502020204030204" pitchFamily="34" charset="0"/>
              </a:rPr>
              <a:t>   Method for deciding equivalence of certified e-content material with research paper.</a:t>
            </a:r>
          </a:p>
          <a:p>
            <a:pPr algn="just"/>
            <a:r>
              <a:rPr lang="en-IN" sz="3200" b="1" dirty="0" smtClean="0">
                <a:solidFill>
                  <a:schemeClr val="tx1"/>
                </a:solidFill>
                <a:latin typeface="Calibri" panose="020F0502020204030204" pitchFamily="34" charset="0"/>
                <a:cs typeface="Calibri" panose="020F0502020204030204" pitchFamily="34" charset="0"/>
              </a:rPr>
              <a:t>   Consultancy advantage with private firms.</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663302198"/>
      </p:ext>
    </p:extLst>
  </p:cSld>
  <p:clrMapOvr>
    <a:masterClrMapping/>
  </p:clrMapOvr>
  <p:transition spd="slow">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3594" y="609120"/>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IMPACT</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73594" y="1758845"/>
            <a:ext cx="10377280" cy="3777622"/>
          </a:xfrm>
        </p:spPr>
        <p:txBody>
          <a:bodyPr>
            <a:normAutofit/>
          </a:bodyPr>
          <a:lstStyle/>
          <a:p>
            <a:pPr algn="just"/>
            <a:r>
              <a:rPr lang="en-IN" sz="2800" b="1" dirty="0" smtClean="0">
                <a:solidFill>
                  <a:schemeClr val="tx1"/>
                </a:solidFill>
                <a:latin typeface="Calibri" panose="020F0502020204030204" pitchFamily="34" charset="0"/>
                <a:cs typeface="Calibri" panose="020F0502020204030204" pitchFamily="34" charset="0"/>
              </a:rPr>
              <a:t>     </a:t>
            </a:r>
            <a:r>
              <a:rPr lang="en-IN" sz="3200" b="1" dirty="0" smtClean="0">
                <a:solidFill>
                  <a:schemeClr val="tx1"/>
                </a:solidFill>
                <a:latin typeface="Calibri" panose="020F0502020204030204" pitchFamily="34" charset="0"/>
                <a:cs typeface="Calibri" panose="020F0502020204030204" pitchFamily="34" charset="0"/>
              </a:rPr>
              <a:t>Removal of great inequalities which exist within the country.</a:t>
            </a:r>
          </a:p>
          <a:p>
            <a:pPr algn="just"/>
            <a:r>
              <a:rPr lang="en-IN" sz="3200" b="1" dirty="0" smtClean="0">
                <a:solidFill>
                  <a:schemeClr val="tx1"/>
                </a:solidFill>
                <a:latin typeface="Calibri" panose="020F0502020204030204" pitchFamily="34" charset="0"/>
                <a:cs typeface="Calibri" panose="020F0502020204030204" pitchFamily="34" charset="0"/>
              </a:rPr>
              <a:t>     Creation of virtual educational facilities that are local specific.</a:t>
            </a:r>
          </a:p>
          <a:p>
            <a:pPr algn="just"/>
            <a:r>
              <a:rPr lang="en-IN" sz="3200" b="1" dirty="0" smtClean="0">
                <a:solidFill>
                  <a:schemeClr val="tx1"/>
                </a:solidFill>
                <a:latin typeface="Calibri" panose="020F0502020204030204" pitchFamily="34" charset="0"/>
                <a:cs typeface="Calibri" panose="020F0502020204030204" pitchFamily="34" charset="0"/>
              </a:rPr>
              <a:t>     Enhancing our strength to face outside challenges.</a:t>
            </a:r>
          </a:p>
        </p:txBody>
      </p:sp>
    </p:spTree>
    <p:extLst>
      <p:ext uri="{BB962C8B-B14F-4D97-AF65-F5344CB8AC3E}">
        <p14:creationId xmlns:p14="http://schemas.microsoft.com/office/powerpoint/2010/main" xmlns="" val="4074789001"/>
      </p:ext>
    </p:extLst>
  </p:cSld>
  <p:clrMapOvr>
    <a:masterClrMapping/>
  </p:clrMapOvr>
  <p:transition spd="slow">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3632" y="579139"/>
            <a:ext cx="8911687" cy="1280890"/>
          </a:xfrm>
        </p:spPr>
        <p:txBody>
          <a:bodyPr>
            <a:normAutofit/>
          </a:bodyPr>
          <a:lstStyle/>
          <a:p>
            <a:r>
              <a:rPr lang="en-IN" sz="4000" b="1" u="sng" dirty="0" smtClean="0">
                <a:latin typeface="Times New Roman" panose="02020603050405020304" pitchFamily="18" charset="0"/>
                <a:cs typeface="Times New Roman" panose="02020603050405020304" pitchFamily="18" charset="0"/>
              </a:rPr>
              <a:t>AND MOST IMPORTANT</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59822" y="2013679"/>
            <a:ext cx="8915400" cy="3777622"/>
          </a:xfrm>
        </p:spPr>
        <p:txBody>
          <a:bodyPr>
            <a:normAutofit/>
          </a:bodyPr>
          <a:lstStyle/>
          <a:p>
            <a:pPr marL="0" indent="0" algn="ctr">
              <a:buNone/>
            </a:pPr>
            <a:r>
              <a:rPr lang="en-IN" sz="3200" b="1" dirty="0" smtClean="0">
                <a:solidFill>
                  <a:schemeClr val="tx1"/>
                </a:solidFill>
                <a:latin typeface="Calibri" panose="020F0502020204030204" pitchFamily="34" charset="0"/>
                <a:cs typeface="Calibri" panose="020F0502020204030204" pitchFamily="34" charset="0"/>
              </a:rPr>
              <a:t>STUDENTS WILL GET EMPOWERED</a:t>
            </a:r>
          </a:p>
          <a:p>
            <a:pPr marL="0" indent="0" algn="ctr">
              <a:buNone/>
            </a:pPr>
            <a:r>
              <a:rPr lang="en-IN" sz="3200" b="1" dirty="0" smtClean="0">
                <a:solidFill>
                  <a:schemeClr val="tx1"/>
                </a:solidFill>
                <a:latin typeface="Calibri" panose="020F0502020204030204" pitchFamily="34" charset="0"/>
                <a:cs typeface="Calibri" panose="020F0502020204030204" pitchFamily="34" charset="0"/>
              </a:rPr>
              <a:t>&amp;</a:t>
            </a:r>
          </a:p>
          <a:p>
            <a:pPr marL="0" indent="0" algn="ctr">
              <a:buNone/>
            </a:pPr>
            <a:r>
              <a:rPr lang="en-IN" sz="3200" b="1" dirty="0" smtClean="0">
                <a:solidFill>
                  <a:schemeClr val="tx1"/>
                </a:solidFill>
                <a:latin typeface="Calibri" panose="020F0502020204030204" pitchFamily="34" charset="0"/>
                <a:cs typeface="Calibri" panose="020F0502020204030204" pitchFamily="34" charset="0"/>
              </a:rPr>
              <a:t>THEY WILL DRIVE THE SYSTEM FOR</a:t>
            </a:r>
          </a:p>
          <a:p>
            <a:pPr marL="0" indent="0" algn="ctr">
              <a:buNone/>
            </a:pPr>
            <a:r>
              <a:rPr lang="en-IN" sz="3200" b="1" dirty="0" smtClean="0">
                <a:solidFill>
                  <a:schemeClr val="tx1"/>
                </a:solidFill>
                <a:latin typeface="Calibri" panose="020F0502020204030204" pitchFamily="34" charset="0"/>
                <a:cs typeface="Calibri" panose="020F0502020204030204" pitchFamily="34" charset="0"/>
              </a:rPr>
              <a:t>BETTER CHANGE.</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486351534"/>
      </p:ext>
    </p:extLst>
  </p:cSld>
  <p:clrMapOvr>
    <a:masterClrMapping/>
  </p:clrMapOvr>
  <p:transition spd="slow">
    <p:strip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603947" y="699061"/>
            <a:ext cx="10388183" cy="1280890"/>
          </a:xfrm>
        </p:spPr>
        <p:txBody>
          <a:bodyPr>
            <a:normAutofit/>
          </a:bodyPr>
          <a:lstStyle/>
          <a:p>
            <a:r>
              <a:rPr lang="en-IN" b="1" u="sng" dirty="0" smtClean="0">
                <a:latin typeface="Times New Roman" panose="02020603050405020304" pitchFamily="18" charset="0"/>
                <a:cs typeface="Times New Roman" panose="02020603050405020304" pitchFamily="18" charset="0"/>
              </a:rPr>
              <a:t>SALIENT FEATURES OF UGC PLAN FOR COLLEGES (2f &amp; 12B)</a:t>
            </a:r>
            <a:endParaRPr lang="en-GB" b="1" u="sng" dirty="0">
              <a:latin typeface="Times New Roman" panose="02020603050405020304" pitchFamily="18" charset="0"/>
              <a:cs typeface="Times New Roman" panose="02020603050405020304" pitchFamily="18" charset="0"/>
            </a:endParaRPr>
          </a:p>
        </p:txBody>
      </p:sp>
      <p:sp>
        <p:nvSpPr>
          <p:cNvPr id="7" name="Content Placeholder 6"/>
          <p:cNvSpPr>
            <a:spLocks noGrp="1"/>
          </p:cNvSpPr>
          <p:nvPr>
            <p:ph idx="1"/>
          </p:nvPr>
        </p:nvSpPr>
        <p:spPr>
          <a:xfrm>
            <a:off x="1736814" y="2163580"/>
            <a:ext cx="10122447" cy="3777622"/>
          </a:xfrm>
        </p:spPr>
        <p:txBody>
          <a:bodyPr>
            <a:normAutofit/>
          </a:bodyPr>
          <a:lstStyle/>
          <a:p>
            <a:pPr algn="just"/>
            <a:r>
              <a:rPr lang="en-IN" sz="2800" b="1" dirty="0" smtClean="0">
                <a:solidFill>
                  <a:schemeClr val="tx1"/>
                </a:solidFill>
                <a:latin typeface="Calibri" panose="020F0502020204030204" pitchFamily="34" charset="0"/>
                <a:cs typeface="Calibri" panose="020F0502020204030204" pitchFamily="34" charset="0"/>
              </a:rPr>
              <a:t>Dial-up connectivity with any locally available network.</a:t>
            </a:r>
          </a:p>
          <a:p>
            <a:pPr algn="just"/>
            <a:r>
              <a:rPr lang="en-IN" sz="2800" b="1" dirty="0" smtClean="0">
                <a:solidFill>
                  <a:schemeClr val="tx1"/>
                </a:solidFill>
                <a:latin typeface="Calibri" panose="020F0502020204030204" pitchFamily="34" charset="0"/>
                <a:cs typeface="Calibri" panose="020F0502020204030204" pitchFamily="34" charset="0"/>
              </a:rPr>
              <a:t>Connectivity for unlimited hours.</a:t>
            </a:r>
          </a:p>
          <a:p>
            <a:pPr algn="just"/>
            <a:r>
              <a:rPr lang="en-IN" sz="2800" b="1" dirty="0" smtClean="0">
                <a:solidFill>
                  <a:schemeClr val="tx1"/>
                </a:solidFill>
                <a:latin typeface="Calibri" panose="020F0502020204030204" pitchFamily="34" charset="0"/>
                <a:cs typeface="Calibri" panose="020F0502020204030204" pitchFamily="34" charset="0"/>
              </a:rPr>
              <a:t>Connectivity to UGCINFONET.</a:t>
            </a:r>
          </a:p>
          <a:p>
            <a:pPr algn="just"/>
            <a:r>
              <a:rPr lang="en-IN" sz="2800" b="1" dirty="0" smtClean="0">
                <a:solidFill>
                  <a:schemeClr val="tx1"/>
                </a:solidFill>
                <a:latin typeface="Calibri" panose="020F0502020204030204" pitchFamily="34" charset="0"/>
                <a:cs typeface="Calibri" panose="020F0502020204030204" pitchFamily="34" charset="0"/>
              </a:rPr>
              <a:t>UGCINFONET room at each college, partial assistance in adding computers.</a:t>
            </a:r>
            <a:endParaRPr lang="en-GB" sz="28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303969666"/>
      </p:ext>
    </p:extLst>
  </p:cSld>
  <p:clrMapOvr>
    <a:masterClrMapping/>
  </p:clrMapOvr>
  <p:transition spd="slow">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584" y="594131"/>
            <a:ext cx="8911687" cy="769974"/>
          </a:xfrm>
        </p:spPr>
        <p:txBody>
          <a:bodyPr>
            <a:normAutofit/>
          </a:bodyPr>
          <a:lstStyle/>
          <a:p>
            <a:r>
              <a:rPr lang="en-IN" sz="4000" b="1" u="sng" dirty="0" smtClean="0">
                <a:latin typeface="Times New Roman" panose="02020603050405020304" pitchFamily="18" charset="0"/>
                <a:cs typeface="Times New Roman" panose="02020603050405020304" pitchFamily="18" charset="0"/>
              </a:rPr>
              <a:t>USE : RESEARCH</a:t>
            </a:r>
            <a:endParaRPr lang="en-GB"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88583" y="1578964"/>
            <a:ext cx="10373567" cy="3777622"/>
          </a:xfrm>
        </p:spPr>
        <p:txBody>
          <a:bodyPr>
            <a:normAutofit/>
          </a:bodyPr>
          <a:lstStyle/>
          <a:p>
            <a:pPr algn="just"/>
            <a:r>
              <a:rPr lang="en-IN" sz="3200" b="1" dirty="0" smtClean="0">
                <a:solidFill>
                  <a:schemeClr val="tx1"/>
                </a:solidFill>
                <a:latin typeface="Calibri" panose="020F0502020204030204" pitchFamily="34" charset="0"/>
                <a:cs typeface="Calibri" panose="020F0502020204030204" pitchFamily="34" charset="0"/>
              </a:rPr>
              <a:t>   e-formatted journal (UGC to pay for multiple user licence)</a:t>
            </a:r>
          </a:p>
          <a:p>
            <a:pPr algn="just"/>
            <a:r>
              <a:rPr lang="en-IN" sz="3200" b="1" dirty="0" smtClean="0">
                <a:solidFill>
                  <a:schemeClr val="tx1"/>
                </a:solidFill>
                <a:latin typeface="Calibri" panose="020F0502020204030204" pitchFamily="34" charset="0"/>
                <a:cs typeface="Calibri" panose="020F0502020204030204" pitchFamily="34" charset="0"/>
              </a:rPr>
              <a:t>   Access to other research network, CSIR, DAE, ISRO, DBT, DRDO.</a:t>
            </a:r>
          </a:p>
          <a:p>
            <a:pPr algn="just"/>
            <a:r>
              <a:rPr lang="en-IN" sz="3200" b="1" dirty="0" smtClean="0">
                <a:solidFill>
                  <a:schemeClr val="tx1"/>
                </a:solidFill>
                <a:latin typeface="Calibri" panose="020F0502020204030204" pitchFamily="34" charset="0"/>
                <a:cs typeface="Calibri" panose="020F0502020204030204" pitchFamily="34" charset="0"/>
              </a:rPr>
              <a:t>   Access to world of information at global level.</a:t>
            </a:r>
            <a:endParaRPr lang="en-GB" sz="32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82728798"/>
      </p:ext>
    </p:extLst>
  </p:cSld>
  <p:clrMapOvr>
    <a:masterClrMapping/>
  </p:clrMapOvr>
  <p:transition spd="slow">
    <p:strips dir="ru"/>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268</TotalTime>
  <Words>930</Words>
  <Application>Microsoft Office PowerPoint</Application>
  <PresentationFormat>Custom</PresentationFormat>
  <Paragraphs>156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Wisp</vt:lpstr>
      <vt:lpstr>Slide 1</vt:lpstr>
      <vt:lpstr>FUTURE NEED</vt:lpstr>
      <vt:lpstr>HOW TO DO THIS???</vt:lpstr>
      <vt:lpstr>Slide 4</vt:lpstr>
      <vt:lpstr>ADVANTAGE TEACHER</vt:lpstr>
      <vt:lpstr>IMPACT</vt:lpstr>
      <vt:lpstr>AND MOST IMPORTANT</vt:lpstr>
      <vt:lpstr>SALIENT FEATURES OF UGC PLAN FOR COLLEGES (2f &amp; 12B)</vt:lpstr>
      <vt:lpstr>USE : RESEARCH</vt:lpstr>
      <vt:lpstr>X plan special scheme of UGC:</vt:lpstr>
      <vt:lpstr>ERIC ASHBY’S “FOUR REVOLUTIONS IN EDUCATION”</vt:lpstr>
      <vt:lpstr>Use of ICT in education is not encouraging:</vt:lpstr>
      <vt:lpstr>TWO REVOLUTIONS OFFER NEW OPPORTUNITIES TO MEET THE NEW CHALLENGES </vt:lpstr>
      <vt:lpstr>What?</vt:lpstr>
      <vt:lpstr>Slide 15</vt:lpstr>
      <vt:lpstr>FOUR INFORMATION REVOLUTIONS</vt:lpstr>
      <vt:lpstr>WHAT?</vt:lpstr>
      <vt:lpstr>Information and Communication Technology improves different aspects of Higher Education such as:</vt:lpstr>
      <vt:lpstr>INFORMATION AND COMMUNICATION TECHNOLOGY AND TEACHING</vt:lpstr>
      <vt:lpstr>INFORMATION AND COMMUNICATION TECHNOLOGY AND SHARING OF RESOURCES</vt:lpstr>
      <vt:lpstr>ICT AND TQM</vt:lpstr>
      <vt:lpstr>TEACHER EDUCATION SYSTEM</vt:lpstr>
      <vt:lpstr>THE OBJECTIVES OF THE ICT LITERACY IN PRE-SERVICE TEACHER EDUCATION</vt:lpstr>
      <vt:lpstr>EDUCATION IMPLICATIONS OF ICT</vt:lpstr>
      <vt:lpstr>VARIETY OF ICTs</vt:lpstr>
      <vt:lpstr>Continued…</vt:lpstr>
      <vt:lpstr>FIVE GENERATIONS OF DELIVERY TECHNOLOGIES</vt:lpstr>
      <vt:lpstr>Slide 28</vt:lpstr>
      <vt:lpstr>WHY?</vt:lpstr>
      <vt:lpstr>HOW?</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SUBODH</dc:creator>
  <cp:lastModifiedBy>dell</cp:lastModifiedBy>
  <cp:revision>85</cp:revision>
  <dcterms:created xsi:type="dcterms:W3CDTF">2015-08-30T08:03:38Z</dcterms:created>
  <dcterms:modified xsi:type="dcterms:W3CDTF">2015-09-01T10:40:13Z</dcterms:modified>
</cp:coreProperties>
</file>