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76" r:id="rId7"/>
    <p:sldId id="262" r:id="rId8"/>
    <p:sldId id="264" r:id="rId9"/>
    <p:sldId id="263" r:id="rId10"/>
    <p:sldId id="265" r:id="rId11"/>
    <p:sldId id="266" r:id="rId12"/>
    <p:sldId id="267" r:id="rId13"/>
    <p:sldId id="268" r:id="rId14"/>
    <p:sldId id="273" r:id="rId15"/>
    <p:sldId id="274" r:id="rId16"/>
    <p:sldId id="270" r:id="rId17"/>
    <p:sldId id="271" r:id="rId18"/>
    <p:sldId id="275"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autoAdjust="0"/>
    <p:restoredTop sz="94709" autoAdjust="0"/>
  </p:normalViewPr>
  <p:slideViewPr>
    <p:cSldViewPr>
      <p:cViewPr varScale="1">
        <p:scale>
          <a:sx n="86" d="100"/>
          <a:sy n="86"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73640F-1186-466F-8CA9-7C11C86D55B5}" type="datetimeFigureOut">
              <a:rPr lang="en-US" smtClean="0"/>
              <a:pPr/>
              <a:t>8/9/2015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A890BD-D9A7-42B1-957E-4E4866BF6F1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DA890BD-D9A7-42B1-957E-4E4866BF6F1A}"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917B5D3-0ACB-4D87-81E4-72B539DB5A5F}" type="datetimeFigureOut">
              <a:rPr lang="en-US" smtClean="0"/>
              <a:pPr/>
              <a:t>8/9/2015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EF62B3-88F2-4EAC-BF1A-A52E4AA7A65A}" type="slidenum">
              <a:rPr lang="en-IN" smtClean="0"/>
              <a:pPr/>
              <a:t>‹#›</a:t>
            </a:fld>
            <a:endParaRPr lang="en-IN"/>
          </a:p>
        </p:txBody>
      </p:sp>
    </p:spTree>
  </p:cSld>
  <p:clrMapOvr>
    <a:masterClrMapping/>
  </p:clrMapOvr>
  <p:transition>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917B5D3-0ACB-4D87-81E4-72B539DB5A5F}" type="datetimeFigureOut">
              <a:rPr lang="en-US" smtClean="0"/>
              <a:pPr/>
              <a:t>8/9/2015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EF62B3-88F2-4EAC-BF1A-A52E4AA7A65A}" type="slidenum">
              <a:rPr lang="en-IN" smtClean="0"/>
              <a:pPr/>
              <a:t>‹#›</a:t>
            </a:fld>
            <a:endParaRPr lang="en-IN"/>
          </a:p>
        </p:txBody>
      </p:sp>
    </p:spTree>
  </p:cSld>
  <p:clrMapOvr>
    <a:masterClrMapping/>
  </p:clrMapOvr>
  <p:transition>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917B5D3-0ACB-4D87-81E4-72B539DB5A5F}" type="datetimeFigureOut">
              <a:rPr lang="en-US" smtClean="0"/>
              <a:pPr/>
              <a:t>8/9/2015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EF62B3-88F2-4EAC-BF1A-A52E4AA7A65A}" type="slidenum">
              <a:rPr lang="en-IN" smtClean="0"/>
              <a:pPr/>
              <a:t>‹#›</a:t>
            </a:fld>
            <a:endParaRPr lang="en-IN"/>
          </a:p>
        </p:txBody>
      </p:sp>
    </p:spTree>
  </p:cSld>
  <p:clrMapOvr>
    <a:masterClrMapping/>
  </p:clrMapOvr>
  <p:transition>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917B5D3-0ACB-4D87-81E4-72B539DB5A5F}" type="datetimeFigureOut">
              <a:rPr lang="en-US" smtClean="0"/>
              <a:pPr/>
              <a:t>8/9/2015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EF62B3-88F2-4EAC-BF1A-A52E4AA7A65A}" type="slidenum">
              <a:rPr lang="en-IN" smtClean="0"/>
              <a:pPr/>
              <a:t>‹#›</a:t>
            </a:fld>
            <a:endParaRPr lang="en-IN"/>
          </a:p>
        </p:txBody>
      </p:sp>
    </p:spTree>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7B5D3-0ACB-4D87-81E4-72B539DB5A5F}" type="datetimeFigureOut">
              <a:rPr lang="en-US" smtClean="0"/>
              <a:pPr/>
              <a:t>8/9/2015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EF62B3-88F2-4EAC-BF1A-A52E4AA7A65A}" type="slidenum">
              <a:rPr lang="en-IN" smtClean="0"/>
              <a:pPr/>
              <a:t>‹#›</a:t>
            </a:fld>
            <a:endParaRPr lang="en-IN"/>
          </a:p>
        </p:txBody>
      </p:sp>
    </p:spTree>
  </p:cSld>
  <p:clrMapOvr>
    <a:masterClrMapping/>
  </p:clrMapOvr>
  <p:transition>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917B5D3-0ACB-4D87-81E4-72B539DB5A5F}" type="datetimeFigureOut">
              <a:rPr lang="en-US" smtClean="0"/>
              <a:pPr/>
              <a:t>8/9/2015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EF62B3-88F2-4EAC-BF1A-A52E4AA7A65A}" type="slidenum">
              <a:rPr lang="en-IN" smtClean="0"/>
              <a:pPr/>
              <a:t>‹#›</a:t>
            </a:fld>
            <a:endParaRPr lang="en-IN"/>
          </a:p>
        </p:txBody>
      </p:sp>
    </p:spTree>
  </p:cSld>
  <p:clrMapOvr>
    <a:masterClrMapping/>
  </p:clrMapOvr>
  <p:transition>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917B5D3-0ACB-4D87-81E4-72B539DB5A5F}" type="datetimeFigureOut">
              <a:rPr lang="en-US" smtClean="0"/>
              <a:pPr/>
              <a:t>8/9/2015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EF62B3-88F2-4EAC-BF1A-A52E4AA7A65A}" type="slidenum">
              <a:rPr lang="en-IN" smtClean="0"/>
              <a:pPr/>
              <a:t>‹#›</a:t>
            </a:fld>
            <a:endParaRPr lang="en-IN"/>
          </a:p>
        </p:txBody>
      </p:sp>
    </p:spTree>
  </p:cSld>
  <p:clrMapOvr>
    <a:masterClrMapping/>
  </p:clrMapOvr>
  <p:transition>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917B5D3-0ACB-4D87-81E4-72B539DB5A5F}" type="datetimeFigureOut">
              <a:rPr lang="en-US" smtClean="0"/>
              <a:pPr/>
              <a:t>8/9/2015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EF62B3-88F2-4EAC-BF1A-A52E4AA7A65A}" type="slidenum">
              <a:rPr lang="en-IN" smtClean="0"/>
              <a:pPr/>
              <a:t>‹#›</a:t>
            </a:fld>
            <a:endParaRPr lang="en-IN"/>
          </a:p>
        </p:txBody>
      </p:sp>
    </p:spTree>
  </p:cSld>
  <p:clrMapOvr>
    <a:masterClrMapping/>
  </p:clrMapOvr>
  <p:transition>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7B5D3-0ACB-4D87-81E4-72B539DB5A5F}" type="datetimeFigureOut">
              <a:rPr lang="en-US" smtClean="0"/>
              <a:pPr/>
              <a:t>8/9/2015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EF62B3-88F2-4EAC-BF1A-A52E4AA7A65A}" type="slidenum">
              <a:rPr lang="en-IN" smtClean="0"/>
              <a:pPr/>
              <a:t>‹#›</a:t>
            </a:fld>
            <a:endParaRPr lang="en-IN"/>
          </a:p>
        </p:txBody>
      </p:sp>
    </p:spTree>
  </p:cSld>
  <p:clrMapOvr>
    <a:masterClrMapping/>
  </p:clrMapOvr>
  <p:transition>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7B5D3-0ACB-4D87-81E4-72B539DB5A5F}" type="datetimeFigureOut">
              <a:rPr lang="en-US" smtClean="0"/>
              <a:pPr/>
              <a:t>8/9/2015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EF62B3-88F2-4EAC-BF1A-A52E4AA7A65A}" type="slidenum">
              <a:rPr lang="en-IN" smtClean="0"/>
              <a:pPr/>
              <a:t>‹#›</a:t>
            </a:fld>
            <a:endParaRPr lang="en-IN"/>
          </a:p>
        </p:txBody>
      </p:sp>
    </p:spTree>
  </p:cSld>
  <p:clrMapOvr>
    <a:masterClrMapping/>
  </p:clrMapOvr>
  <p:transition>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7B5D3-0ACB-4D87-81E4-72B539DB5A5F}" type="datetimeFigureOut">
              <a:rPr lang="en-US" smtClean="0"/>
              <a:pPr/>
              <a:t>8/9/2015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EF62B3-88F2-4EAC-BF1A-A52E4AA7A65A}" type="slidenum">
              <a:rPr lang="en-IN" smtClean="0"/>
              <a:pPr/>
              <a:t>‹#›</a:t>
            </a:fld>
            <a:endParaRPr lang="en-IN"/>
          </a:p>
        </p:txBody>
      </p:sp>
    </p:spTree>
  </p:cSld>
  <p:clrMapOvr>
    <a:masterClrMapping/>
  </p:clrMapOvr>
  <p:transition>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7B5D3-0ACB-4D87-81E4-72B539DB5A5F}" type="datetimeFigureOut">
              <a:rPr lang="en-US" smtClean="0"/>
              <a:pPr/>
              <a:t>8/9/2015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F62B3-88F2-4EAC-BF1A-A52E4AA7A65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2000" r="-22000"/>
          </a:stretch>
        </a:blipFill>
        <a:effectLst/>
      </p:bgPr>
    </p:bg>
    <p:spTree>
      <p:nvGrpSpPr>
        <p:cNvPr id="1" name=""/>
        <p:cNvGrpSpPr/>
        <p:nvPr/>
      </p:nvGrpSpPr>
      <p:grpSpPr>
        <a:xfrm>
          <a:off x="0" y="0"/>
          <a:ext cx="0" cy="0"/>
          <a:chOff x="0" y="0"/>
          <a:chExt cx="0" cy="0"/>
        </a:xfrm>
      </p:grpSpPr>
      <p:sp>
        <p:nvSpPr>
          <p:cNvPr id="4" name="Rectangle 3"/>
          <p:cNvSpPr/>
          <p:nvPr/>
        </p:nvSpPr>
        <p:spPr>
          <a:xfrm>
            <a:off x="1428728" y="1000108"/>
            <a:ext cx="6903044" cy="1107996"/>
          </a:xfrm>
          <a:prstGeom prst="rect">
            <a:avLst/>
          </a:prstGeom>
        </p:spPr>
        <p:txBody>
          <a:bodyPr wrap="none">
            <a:spAutoFit/>
          </a:bodyPr>
          <a:lstStyle/>
          <a:p>
            <a:r>
              <a:rPr lang="en-IN"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WATER POLLUTION</a:t>
            </a:r>
          </a:p>
        </p:txBody>
      </p:sp>
      <p:sp>
        <p:nvSpPr>
          <p:cNvPr id="3" name="Rectangle 2"/>
          <p:cNvSpPr/>
          <p:nvPr/>
        </p:nvSpPr>
        <p:spPr>
          <a:xfrm>
            <a:off x="3144857" y="5000636"/>
            <a:ext cx="599914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By:-</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mt</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Suniti Dash</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42844" y="142852"/>
            <a:ext cx="4357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E-Petroleum oil:</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The leakage of petroleum oil in to the sea during drilling and during shipping operations pollute the water. These produce toxic substance in water which kill fishes and other aquatic animals.</a:t>
            </a:r>
            <a:endParaRPr kumimoji="0" lang="en-US" sz="4400" b="1" i="0" u="none" strike="noStrike" cap="none" normalizeH="0" baseline="0" dirty="0" smtClean="0">
              <a:ln>
                <a:noFill/>
              </a:ln>
              <a:solidFill>
                <a:srgbClr val="0000FF"/>
              </a:solidFill>
              <a:effectLst/>
              <a:latin typeface="Arial" pitchFamily="34" charset="0"/>
              <a:cs typeface="Arial" pitchFamily="34" charset="0"/>
            </a:endParaRPr>
          </a:p>
        </p:txBody>
      </p:sp>
      <p:pic>
        <p:nvPicPr>
          <p:cNvPr id="29699" name="Picture 3" descr="http://images.tutorvista.com/cms/images/123/oil-spillage-water-pollution.JPG"/>
          <p:cNvPicPr>
            <a:picLocks noChangeAspect="1" noChangeArrowheads="1"/>
          </p:cNvPicPr>
          <p:nvPr/>
        </p:nvPicPr>
        <p:blipFill>
          <a:blip r:embed="rId2" cstate="print"/>
          <a:srcRect/>
          <a:stretch>
            <a:fillRect/>
          </a:stretch>
        </p:blipFill>
        <p:spPr bwMode="auto">
          <a:xfrm>
            <a:off x="5357818" y="714356"/>
            <a:ext cx="3219450" cy="2152650"/>
          </a:xfrm>
          <a:prstGeom prst="rect">
            <a:avLst/>
          </a:prstGeom>
          <a:noFill/>
        </p:spPr>
      </p:pic>
      <p:pic>
        <p:nvPicPr>
          <p:cNvPr id="6" name="irc_mi" descr="https://upload.wikimedia.org/wikipedia/commons/2/2d/Jacuecanga_Angra_dos_Reis_Rio_de_Janeiro_Brazil_Brasfels.JPG"/>
          <p:cNvPicPr/>
          <p:nvPr/>
        </p:nvPicPr>
        <p:blipFill>
          <a:blip r:embed="rId3" cstate="print"/>
          <a:srcRect/>
          <a:stretch>
            <a:fillRect/>
          </a:stretch>
        </p:blipFill>
        <p:spPr bwMode="auto">
          <a:xfrm>
            <a:off x="4499992" y="3861048"/>
            <a:ext cx="4644008" cy="2782638"/>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57158" y="1071546"/>
            <a:ext cx="821533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Eutrofication</a:t>
            </a:r>
            <a:r>
              <a:rPr kumimoji="0" lang="en-US" sz="20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a:t>
            </a:r>
            <a:r>
              <a:rPr kumimoji="0" lang="en-US" sz="2000" b="1" i="0" u="none" strike="noStrike" cap="none" normalizeH="0" dirty="0" smtClean="0">
                <a:ln>
                  <a:noFill/>
                </a:ln>
                <a:solidFill>
                  <a:srgbClr val="0000FF"/>
                </a:solidFill>
                <a:effectLst/>
                <a:latin typeface="Calibri" pitchFamily="34" charset="0"/>
                <a:ea typeface="Calibri" pitchFamily="34" charset="0"/>
                <a:cs typeface="Times New Roman" pitchFamily="18" charset="0"/>
              </a:rPr>
              <a:t> </a:t>
            </a:r>
            <a:r>
              <a:rPr kumimoji="0" lang="en-US" sz="20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Sewage and urban runoff discharged into river and ponds   carries phosphate through detergent  which is responsible for creation of luxuriant growth of  algae which form water blooms. This consumes most of the available oxygen from water. This is called </a:t>
            </a:r>
            <a:r>
              <a:rPr kumimoji="0" lang="en-US" sz="2000" b="1"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Eutrophication</a:t>
            </a:r>
            <a:r>
              <a:rPr kumimoji="0" lang="en-US" sz="20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lang="en-US" sz="2000" b="1" dirty="0" smtClean="0">
              <a:solidFill>
                <a:srgbClr val="0000FF"/>
              </a:solidFill>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Some decomposing plants produce toxins as strychnine which kills animals including cattle.</a:t>
            </a:r>
            <a:endParaRPr kumimoji="0" lang="en-US" sz="11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0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When  sewage mix with river, pond or surface water  they may cause- Typhoid, dysentery poliomilities and hepatitis like serious health hazards.</a:t>
            </a:r>
            <a:endParaRPr kumimoji="0" lang="en-US" sz="11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Pesticides create diseases like kidney failure, blood ,urine and damage of brain tissues.</a:t>
            </a:r>
            <a:endParaRPr kumimoji="0" lang="en-US" sz="105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Use of DDT and pesticide is responsible to create headache, heart disease, vomiting weakness etc. It also reduces hormone level of living organisms.</a:t>
            </a:r>
            <a:endParaRPr kumimoji="0" lang="en-US" sz="3200" b="1" i="0" u="none" strike="noStrike" cap="none" normalizeH="0" baseline="0" dirty="0" smtClean="0">
              <a:ln>
                <a:noFill/>
              </a:ln>
              <a:solidFill>
                <a:srgbClr val="0000FF"/>
              </a:solidFill>
              <a:effectLst/>
              <a:latin typeface="Arial" pitchFamily="34" charset="0"/>
              <a:cs typeface="Arial" pitchFamily="34" charset="0"/>
            </a:endParaRPr>
          </a:p>
        </p:txBody>
      </p:sp>
      <p:sp>
        <p:nvSpPr>
          <p:cNvPr id="3" name="Rectangle 2"/>
          <p:cNvSpPr/>
          <p:nvPr/>
        </p:nvSpPr>
        <p:spPr>
          <a:xfrm>
            <a:off x="2000232" y="142852"/>
            <a:ext cx="4703595" cy="646331"/>
          </a:xfrm>
          <a:prstGeom prst="rect">
            <a:avLst/>
          </a:prstGeom>
        </p:spPr>
        <p:txBody>
          <a:bodyPr wrap="none">
            <a:spAutoFit/>
          </a:bodyPr>
          <a:lstStyle/>
          <a:p>
            <a:pPr lvl="0" fontAlgn="base">
              <a:spcBef>
                <a:spcPct val="0"/>
              </a:spcBef>
              <a:spcAft>
                <a:spcPct val="0"/>
              </a:spcAft>
            </a:pPr>
            <a:r>
              <a:rPr lang="en-US" sz="3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a typeface="Calibri" pitchFamily="34" charset="0"/>
                <a:cs typeface="Times New Roman" pitchFamily="18" charset="0"/>
              </a:rPr>
              <a:t>Effect of water pollution</a:t>
            </a:r>
            <a:endParaRPr lang="en-US"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nunezwatersaversgr14.weebly.com/uploads/1/7/7/5/17753877/721144_orig.jpg"/>
          <p:cNvPicPr>
            <a:picLocks noChangeAspect="1" noChangeArrowheads="1"/>
          </p:cNvPicPr>
          <p:nvPr/>
        </p:nvPicPr>
        <p:blipFill>
          <a:blip r:embed="rId2" cstate="print"/>
          <a:srcRect/>
          <a:stretch>
            <a:fillRect/>
          </a:stretch>
        </p:blipFill>
        <p:spPr bwMode="auto">
          <a:xfrm>
            <a:off x="0" y="0"/>
            <a:ext cx="6105525" cy="4248151"/>
          </a:xfrm>
          <a:prstGeom prst="rect">
            <a:avLst/>
          </a:prstGeom>
          <a:noFill/>
        </p:spPr>
      </p:pic>
      <p:pic>
        <p:nvPicPr>
          <p:cNvPr id="27656" name="Picture 8" descr="http://www.eutro.org/images/waterbodies/neuse%20river%20bloom.jpg"/>
          <p:cNvPicPr>
            <a:picLocks noChangeAspect="1" noChangeArrowheads="1"/>
          </p:cNvPicPr>
          <p:nvPr/>
        </p:nvPicPr>
        <p:blipFill>
          <a:blip r:embed="rId3" cstate="print"/>
          <a:srcRect/>
          <a:stretch>
            <a:fillRect/>
          </a:stretch>
        </p:blipFill>
        <p:spPr bwMode="auto">
          <a:xfrm>
            <a:off x="5143500" y="4229100"/>
            <a:ext cx="4000500" cy="2628900"/>
          </a:xfrm>
          <a:prstGeom prst="rect">
            <a:avLst/>
          </a:prstGeom>
          <a:noFill/>
        </p:spPr>
      </p:pic>
      <p:sp>
        <p:nvSpPr>
          <p:cNvPr id="7" name="Rectangle 6"/>
          <p:cNvSpPr/>
          <p:nvPr/>
        </p:nvSpPr>
        <p:spPr>
          <a:xfrm>
            <a:off x="357158" y="4286256"/>
            <a:ext cx="3732625" cy="400110"/>
          </a:xfrm>
          <a:prstGeom prst="rect">
            <a:avLst/>
          </a:prstGeom>
        </p:spPr>
        <p:txBody>
          <a:bodyPr wrap="none">
            <a:spAutoFit/>
          </a:bodyPr>
          <a:lstStyle/>
          <a:p>
            <a:r>
              <a:rPr lang="en-IN" sz="2000" b="1" dirty="0" smtClean="0">
                <a:solidFill>
                  <a:srgbClr val="FF0000"/>
                </a:solidFill>
              </a:rPr>
              <a:t>Fishes died due to polluted water</a:t>
            </a:r>
            <a:endParaRPr lang="en-IN" sz="2000" b="1" dirty="0">
              <a:solidFill>
                <a:srgbClr val="FF0000"/>
              </a:solidFill>
            </a:endParaRPr>
          </a:p>
        </p:txBody>
      </p:sp>
      <p:sp>
        <p:nvSpPr>
          <p:cNvPr id="8" name="Rectangle 7"/>
          <p:cNvSpPr/>
          <p:nvPr/>
        </p:nvSpPr>
        <p:spPr>
          <a:xfrm>
            <a:off x="6643702" y="3786190"/>
            <a:ext cx="2286016" cy="400110"/>
          </a:xfrm>
          <a:prstGeom prst="rect">
            <a:avLst/>
          </a:prstGeom>
        </p:spPr>
        <p:txBody>
          <a:bodyPr wrap="square">
            <a:spAutoFit/>
          </a:bodyPr>
          <a:lstStyle/>
          <a:p>
            <a:r>
              <a:rPr lang="en-US" sz="2000" b="1" dirty="0" err="1" smtClean="0">
                <a:solidFill>
                  <a:srgbClr val="FF0000"/>
                </a:solidFill>
                <a:latin typeface="Calibri" pitchFamily="34" charset="0"/>
                <a:ea typeface="Calibri" pitchFamily="34" charset="0"/>
                <a:cs typeface="Times New Roman" pitchFamily="18" charset="0"/>
              </a:rPr>
              <a:t>Eutrofication</a:t>
            </a:r>
            <a:endParaRPr lang="en-IN" sz="2000" b="1" dirty="0">
              <a:solidFill>
                <a:srgbClr val="FF0000"/>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656"/>
                                        </p:tgtEl>
                                        <p:attrNameLst>
                                          <p:attrName>style.visibility</p:attrName>
                                        </p:attrNameLst>
                                      </p:cBhvr>
                                      <p:to>
                                        <p:strVal val="visible"/>
                                      </p:to>
                                    </p:set>
                                    <p:anim calcmode="lin" valueType="num">
                                      <p:cBhvr additive="base">
                                        <p:cTn id="7" dur="500" fill="hold"/>
                                        <p:tgtEl>
                                          <p:spTgt spid="27656"/>
                                        </p:tgtEl>
                                        <p:attrNameLst>
                                          <p:attrName>ppt_x</p:attrName>
                                        </p:attrNameLst>
                                      </p:cBhvr>
                                      <p:tavLst>
                                        <p:tav tm="0">
                                          <p:val>
                                            <p:strVal val="#ppt_x"/>
                                          </p:val>
                                        </p:tav>
                                        <p:tav tm="100000">
                                          <p:val>
                                            <p:strVal val="#ppt_x"/>
                                          </p:val>
                                        </p:tav>
                                      </p:tavLst>
                                    </p:anim>
                                    <p:anim calcmode="lin" valueType="num">
                                      <p:cBhvr additive="base">
                                        <p:cTn id="8" dur="500" fill="hold"/>
                                        <p:tgtEl>
                                          <p:spTgt spid="2765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654"/>
                                        </p:tgtEl>
                                        <p:attrNameLst>
                                          <p:attrName>style.visibility</p:attrName>
                                        </p:attrNameLst>
                                      </p:cBhvr>
                                      <p:to>
                                        <p:strVal val="visible"/>
                                      </p:to>
                                    </p:set>
                                    <p:anim calcmode="lin" valueType="num">
                                      <p:cBhvr additive="base">
                                        <p:cTn id="11" dur="500" fill="hold"/>
                                        <p:tgtEl>
                                          <p:spTgt spid="27654"/>
                                        </p:tgtEl>
                                        <p:attrNameLst>
                                          <p:attrName>ppt_x</p:attrName>
                                        </p:attrNameLst>
                                      </p:cBhvr>
                                      <p:tavLst>
                                        <p:tav tm="0">
                                          <p:val>
                                            <p:strVal val="#ppt_x"/>
                                          </p:val>
                                        </p:tav>
                                        <p:tav tm="100000">
                                          <p:val>
                                            <p:strVal val="#ppt_x"/>
                                          </p:val>
                                        </p:tav>
                                      </p:tavLst>
                                    </p:anim>
                                    <p:anim calcmode="lin" valueType="num">
                                      <p:cBhvr additive="base">
                                        <p:cTn id="12"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14250" y="1214422"/>
            <a:ext cx="892975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Sewage treatment plant is also known as Waste water</a:t>
            </a:r>
            <a:r>
              <a:rPr kumimoji="0" lang="en-US" sz="2000" b="1" i="0" u="none" strike="noStrike" cap="none" normalizeH="0" dirty="0" smtClean="0">
                <a:ln>
                  <a:noFill/>
                </a:ln>
                <a:solidFill>
                  <a:srgbClr val="0000FF"/>
                </a:solidFill>
                <a:effectLst/>
                <a:latin typeface="Calibri" pitchFamily="34" charset="0"/>
                <a:ea typeface="Times New Roman" pitchFamily="18" charset="0"/>
                <a:cs typeface="Times New Roman" pitchFamily="18" charset="0"/>
              </a:rPr>
              <a:t>  </a:t>
            </a:r>
            <a:r>
              <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treatement plant(wwtp) .</a:t>
            </a:r>
            <a:endParaRPr kumimoji="0" lang="en-US" sz="105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Sewage should be properly treated in sewage treatement plant which includes steps like :</a:t>
            </a:r>
            <a:endParaRPr kumimoji="0" lang="en-US" sz="105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Firstly Separting large debris by Sedimentation in tanks</a:t>
            </a:r>
            <a:endParaRPr kumimoji="0" lang="en-US" sz="105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2ndly it is sent to the upflow anaerobic sludge blanket. </a:t>
            </a:r>
            <a:endParaRPr kumimoji="0" lang="en-US" sz="105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3</a:t>
            </a:r>
            <a:r>
              <a:rPr kumimoji="0" lang="en-US" sz="2000" b="1" i="0" u="none" strike="noStrike" cap="none" normalizeH="0" baseline="30000" dirty="0" smtClean="0">
                <a:ln>
                  <a:noFill/>
                </a:ln>
                <a:solidFill>
                  <a:srgbClr val="0000FF"/>
                </a:solidFill>
                <a:effectLst/>
                <a:latin typeface="Calibri" pitchFamily="34" charset="0"/>
                <a:ea typeface="Times New Roman" pitchFamily="18" charset="0"/>
                <a:cs typeface="Times New Roman" pitchFamily="18" charset="0"/>
              </a:rPr>
              <a:t>rd</a:t>
            </a:r>
            <a:r>
              <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 step is chemical oxidation of waste water by strong oxidizing agents such as chlorine gas, chlorate salts ozone gas and UV radiation. After this waste water can be discharged into natural water.</a:t>
            </a:r>
            <a:endParaRPr kumimoji="0" lang="en-US" sz="105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Industrial effluents should be treated and cleaned before discharged into water bodies.</a:t>
            </a:r>
            <a:endParaRPr kumimoji="0" lang="en-US" sz="105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Animal excreta such as cow and buffalo dung may be used in gas plant for cooking. This may also be used as manure.</a:t>
            </a:r>
            <a:endParaRPr kumimoji="0" lang="en-US" sz="105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Waste papers, plastics, waste food materials and decayed fruits and vegetables should not be thrown into open drain.</a:t>
            </a:r>
            <a:endParaRPr kumimoji="0" lang="en-US" sz="105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If oil sticks is formed in water body (sea, lake), it should be skimmed off with the help of a suction device.</a:t>
            </a:r>
            <a:endParaRPr kumimoji="0" lang="en-US" sz="3200" b="1" i="0" u="none" strike="noStrike" cap="none" normalizeH="0" baseline="0" dirty="0" smtClean="0">
              <a:ln>
                <a:noFill/>
              </a:ln>
              <a:solidFill>
                <a:srgbClr val="0000FF"/>
              </a:solidFill>
              <a:effectLst/>
              <a:latin typeface="Arial" pitchFamily="34" charset="0"/>
              <a:cs typeface="Arial" pitchFamily="34" charset="0"/>
            </a:endParaRPr>
          </a:p>
        </p:txBody>
      </p:sp>
      <p:sp>
        <p:nvSpPr>
          <p:cNvPr id="4" name="Rectangle 3"/>
          <p:cNvSpPr/>
          <p:nvPr/>
        </p:nvSpPr>
        <p:spPr>
          <a:xfrm>
            <a:off x="785786" y="285728"/>
            <a:ext cx="7252626" cy="584775"/>
          </a:xfrm>
          <a:prstGeom prst="rect">
            <a:avLst/>
          </a:prstGeom>
        </p:spPr>
        <p:txBody>
          <a:bodyPr wrap="none">
            <a:spAutoFit/>
          </a:bodyPr>
          <a:lstStyle/>
          <a:p>
            <a:pPr lvl="0" fontAlgn="base">
              <a:spcBef>
                <a:spcPct val="0"/>
              </a:spcBef>
              <a:spcAft>
                <a:spcPct val="0"/>
              </a:spcAft>
            </a:pP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a typeface="Times New Roman" pitchFamily="18" charset="0"/>
                <a:cs typeface="Times New Roman" pitchFamily="18" charset="0"/>
              </a:rPr>
              <a:t>Prevention and control of water pollution</a:t>
            </a:r>
            <a:endParaRPr lang="en-US" sz="1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pmgroup-global.com/getattachment/70d98529-a140-4912-9da0-aa18fe30d9b3/waste-water-treatment-plant.aspx"/>
          <p:cNvPicPr>
            <a:picLocks noChangeAspect="1" noChangeArrowheads="1"/>
          </p:cNvPicPr>
          <p:nvPr/>
        </p:nvPicPr>
        <p:blipFill>
          <a:blip r:embed="rId2" cstate="print"/>
          <a:srcRect t="6522"/>
          <a:stretch>
            <a:fillRect/>
          </a:stretch>
        </p:blipFill>
        <p:spPr bwMode="auto">
          <a:xfrm>
            <a:off x="3303523" y="3643314"/>
            <a:ext cx="5646066" cy="3214686"/>
          </a:xfrm>
          <a:prstGeom prst="rect">
            <a:avLst/>
          </a:prstGeom>
          <a:noFill/>
        </p:spPr>
      </p:pic>
      <p:pic>
        <p:nvPicPr>
          <p:cNvPr id="30724" name="Picture 4" descr="http://www.win911.com/wp-content/uploads/2014/01/ic_wwtp-aerial.jpg"/>
          <p:cNvPicPr>
            <a:picLocks noChangeAspect="1" noChangeArrowheads="1"/>
          </p:cNvPicPr>
          <p:nvPr/>
        </p:nvPicPr>
        <p:blipFill>
          <a:blip r:embed="rId3" cstate="print"/>
          <a:srcRect l="4930" t="5744" r="3862" b="4260"/>
          <a:stretch>
            <a:fillRect/>
          </a:stretch>
        </p:blipFill>
        <p:spPr bwMode="auto">
          <a:xfrm>
            <a:off x="0" y="0"/>
            <a:ext cx="5076056" cy="3223981"/>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2"/>
                                        </p:tgtEl>
                                        <p:attrNameLst>
                                          <p:attrName>style.visibility</p:attrName>
                                        </p:attrNameLst>
                                      </p:cBhvr>
                                      <p:to>
                                        <p:strVal val="visible"/>
                                      </p:to>
                                    </p:set>
                                    <p:anim calcmode="lin" valueType="num">
                                      <p:cBhvr additive="base">
                                        <p:cTn id="11" dur="500" fill="hold"/>
                                        <p:tgtEl>
                                          <p:spTgt spid="30722"/>
                                        </p:tgtEl>
                                        <p:attrNameLst>
                                          <p:attrName>ppt_x</p:attrName>
                                        </p:attrNameLst>
                                      </p:cBhvr>
                                      <p:tavLst>
                                        <p:tav tm="0">
                                          <p:val>
                                            <p:strVal val="#ppt_x"/>
                                          </p:val>
                                        </p:tav>
                                        <p:tav tm="100000">
                                          <p:val>
                                            <p:strVal val="#ppt_x"/>
                                          </p:val>
                                        </p:tav>
                                      </p:tavLst>
                                    </p:anim>
                                    <p:anim calcmode="lin" valueType="num">
                                      <p:cBhvr additive="base">
                                        <p:cTn id="12"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28596" y="1928802"/>
            <a:ext cx="357186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Sedimentation,</a:t>
            </a:r>
            <a:endParaRPr kumimoji="0" lang="en-US" sz="12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Filtration,</a:t>
            </a:r>
            <a:endParaRPr kumimoji="0" lang="en-US" sz="12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Chlorination, </a:t>
            </a:r>
            <a:endParaRPr kumimoji="0" lang="en-US" sz="12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Decantation,</a:t>
            </a:r>
            <a:endParaRPr kumimoji="0" lang="en-US" sz="12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Boiling at 100</a:t>
            </a:r>
            <a:r>
              <a:rPr kumimoji="0" lang="en-US" sz="2800" b="1" i="0" u="none" strike="noStrike" cap="none" normalizeH="0" baseline="30000" dirty="0" smtClean="0">
                <a:ln>
                  <a:noFill/>
                </a:ln>
                <a:solidFill>
                  <a:srgbClr val="0000FF"/>
                </a:solidFill>
                <a:effectLst/>
                <a:latin typeface="Calibri" pitchFamily="34" charset="0"/>
                <a:ea typeface="Times New Roman" pitchFamily="18" charset="0"/>
                <a:cs typeface="Times New Roman" pitchFamily="18" charset="0"/>
              </a:rPr>
              <a:t>0</a:t>
            </a:r>
            <a:endParaRPr kumimoji="0" lang="en-US" sz="12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 Use of UV</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Filters attached to the taps.</a:t>
            </a:r>
            <a:endParaRPr kumimoji="0" lang="en-US" sz="4000" b="1" i="0" u="none" strike="noStrike" cap="none" normalizeH="0" baseline="0" dirty="0" smtClean="0">
              <a:ln>
                <a:noFill/>
              </a:ln>
              <a:solidFill>
                <a:srgbClr val="0000FF"/>
              </a:solidFill>
              <a:effectLst/>
              <a:latin typeface="Arial" pitchFamily="34" charset="0"/>
              <a:cs typeface="Arial" pitchFamily="34" charset="0"/>
            </a:endParaRPr>
          </a:p>
        </p:txBody>
      </p:sp>
      <p:sp>
        <p:nvSpPr>
          <p:cNvPr id="3" name="Rectangle 2"/>
          <p:cNvSpPr/>
          <p:nvPr/>
        </p:nvSpPr>
        <p:spPr>
          <a:xfrm>
            <a:off x="2071670" y="214290"/>
            <a:ext cx="4200252" cy="646331"/>
          </a:xfrm>
          <a:prstGeom prst="rect">
            <a:avLst/>
          </a:prstGeom>
        </p:spPr>
        <p:txBody>
          <a:bodyPr wrap="none">
            <a:spAutoFit/>
          </a:bodyPr>
          <a:lstStyle/>
          <a:p>
            <a:pPr lvl="0" fontAlgn="base">
              <a:spcBef>
                <a:spcPct val="0"/>
              </a:spcBef>
              <a:spcAft>
                <a:spcPct val="0"/>
              </a:spcAft>
            </a:pP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a typeface="Times New Roman" pitchFamily="18" charset="0"/>
                <a:cs typeface="Times New Roman" pitchFamily="18" charset="0"/>
              </a:rPr>
              <a:t>Purification of water.</a:t>
            </a:r>
            <a:endParaRPr lang="en-US" sz="1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pic>
        <p:nvPicPr>
          <p:cNvPr id="31746" name="Picture 2" descr="http://www.cityoffargo.com/attachments/c684d7d5-a2df-4007-9d26-b29ce06011bf/flowchart2.jpg"/>
          <p:cNvPicPr>
            <a:picLocks noChangeAspect="1" noChangeArrowheads="1"/>
          </p:cNvPicPr>
          <p:nvPr/>
        </p:nvPicPr>
        <p:blipFill>
          <a:blip r:embed="rId2" cstate="print"/>
          <a:srcRect/>
          <a:stretch>
            <a:fillRect/>
          </a:stretch>
        </p:blipFill>
        <p:spPr bwMode="auto">
          <a:xfrm>
            <a:off x="5143504" y="785794"/>
            <a:ext cx="3571900" cy="5721270"/>
          </a:xfrm>
          <a:prstGeom prst="rect">
            <a:avLst/>
          </a:prstGeom>
          <a:noFill/>
        </p:spPr>
      </p:pic>
    </p:spTree>
  </p:cSld>
  <p:clrMapOvr>
    <a:masterClrMapping/>
  </p:clrMapOvr>
  <p:transition>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cityofdunbarwv.gov/images/wastewatertreatment.gif"/>
          <p:cNvPicPr>
            <a:picLocks noChangeAspect="1" noChangeArrowheads="1"/>
          </p:cNvPicPr>
          <p:nvPr/>
        </p:nvPicPr>
        <p:blipFill>
          <a:blip r:embed="rId2" cstate="print"/>
          <a:srcRect/>
          <a:stretch>
            <a:fillRect/>
          </a:stretch>
        </p:blipFill>
        <p:spPr bwMode="auto">
          <a:xfrm>
            <a:off x="642910" y="142852"/>
            <a:ext cx="8130487" cy="6572272"/>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57224" y="2428868"/>
            <a:ext cx="678661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The central govt has formed water control act for quality management of water. Some of such examples are </a:t>
            </a:r>
            <a:endParaRPr kumimoji="0" lang="en-US" sz="11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-The Damodar vally corporation act 1948</a:t>
            </a:r>
            <a:endParaRPr kumimoji="0" lang="en-US" sz="11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The  Water Act,1974</a:t>
            </a:r>
            <a:endParaRPr kumimoji="0" lang="en-US" sz="11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rgbClr val="0000FF"/>
              </a:solidFill>
              <a:effectLst/>
              <a:latin typeface="Arial" pitchFamily="34" charset="0"/>
              <a:cs typeface="Arial" pitchFamily="34" charset="0"/>
            </a:endParaRPr>
          </a:p>
        </p:txBody>
      </p:sp>
      <p:sp>
        <p:nvSpPr>
          <p:cNvPr id="3" name="Rectangle 2"/>
          <p:cNvSpPr/>
          <p:nvPr/>
        </p:nvSpPr>
        <p:spPr>
          <a:xfrm>
            <a:off x="1714480" y="642918"/>
            <a:ext cx="5308120" cy="646331"/>
          </a:xfrm>
          <a:prstGeom prst="rect">
            <a:avLst/>
          </a:prstGeom>
        </p:spPr>
        <p:txBody>
          <a:bodyPr wrap="none">
            <a:spAutoFit/>
          </a:bodyPr>
          <a:lstStyle/>
          <a:p>
            <a:pPr lvl="0" fontAlgn="base">
              <a:spcBef>
                <a:spcPct val="0"/>
              </a:spcBef>
              <a:spcAft>
                <a:spcPct val="0"/>
              </a:spcAft>
            </a:pPr>
            <a:r>
              <a:rPr lang="en-US" sz="3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a typeface="Times New Roman" pitchFamily="18" charset="0"/>
                <a:cs typeface="Times New Roman" pitchFamily="18" charset="0"/>
              </a:rPr>
              <a:t>Water quality management</a:t>
            </a:r>
            <a:endParaRPr lang="en-US" sz="1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pic>
        <p:nvPicPr>
          <p:cNvPr id="3074" name="Picture 2" descr="https://upload.wikimedia.org/wikipedia/commons/thumb/d/d7/Ganga_Dashara%2C_at_Haridwar.jpg/250px-Ganga_Dashara%2C_at_Haridwar.jpg"/>
          <p:cNvPicPr>
            <a:picLocks noChangeAspect="1" noChangeArrowheads="1"/>
          </p:cNvPicPr>
          <p:nvPr/>
        </p:nvPicPr>
        <p:blipFill>
          <a:blip r:embed="rId2" cstate="print"/>
          <a:srcRect/>
          <a:stretch>
            <a:fillRect/>
          </a:stretch>
        </p:blipFill>
        <p:spPr bwMode="auto">
          <a:xfrm>
            <a:off x="5429224" y="4064487"/>
            <a:ext cx="3714776" cy="2793513"/>
          </a:xfrm>
          <a:prstGeom prst="rect">
            <a:avLst/>
          </a:prstGeom>
          <a:noFill/>
        </p:spPr>
      </p:pic>
      <p:sp>
        <p:nvSpPr>
          <p:cNvPr id="5" name="Rectangle 4"/>
          <p:cNvSpPr/>
          <p:nvPr/>
        </p:nvSpPr>
        <p:spPr>
          <a:xfrm>
            <a:off x="928662" y="4286256"/>
            <a:ext cx="2143124" cy="1000274"/>
          </a:xfrm>
          <a:prstGeom prst="rect">
            <a:avLst/>
          </a:prstGeom>
        </p:spPr>
        <p:txBody>
          <a:bodyPr wrap="square">
            <a:spAutoFit/>
          </a:bodyPr>
          <a:lstStyle/>
          <a:p>
            <a:pPr eaLnBrk="0" fontAlgn="base" hangingPunct="0">
              <a:spcBef>
                <a:spcPct val="0"/>
              </a:spcBef>
              <a:spcAft>
                <a:spcPct val="0"/>
              </a:spcAft>
              <a:buFontTx/>
              <a:buChar char="•"/>
            </a:pPr>
            <a:r>
              <a:rPr lang="en-US" sz="2400" b="1" dirty="0" smtClean="0">
                <a:solidFill>
                  <a:srgbClr val="0000FF"/>
                </a:solidFill>
                <a:latin typeface="Calibri" pitchFamily="34" charset="0"/>
                <a:ea typeface="Times New Roman" pitchFamily="18" charset="0"/>
                <a:cs typeface="Times New Roman" pitchFamily="18" charset="0"/>
              </a:rPr>
              <a:t>The </a:t>
            </a:r>
            <a:r>
              <a:rPr lang="en-US" sz="2400" b="1" dirty="0" err="1" smtClean="0">
                <a:solidFill>
                  <a:srgbClr val="0000FF"/>
                </a:solidFill>
                <a:latin typeface="Calibri" pitchFamily="34" charset="0"/>
                <a:ea typeface="Times New Roman" pitchFamily="18" charset="0"/>
                <a:cs typeface="Times New Roman" pitchFamily="18" charset="0"/>
              </a:rPr>
              <a:t>Ganga</a:t>
            </a:r>
            <a:r>
              <a:rPr lang="en-US" sz="2400" b="1" dirty="0" smtClean="0">
                <a:solidFill>
                  <a:srgbClr val="0000FF"/>
                </a:solidFill>
                <a:latin typeface="Calibri" pitchFamily="34" charset="0"/>
                <a:ea typeface="Times New Roman" pitchFamily="18" charset="0"/>
                <a:cs typeface="Times New Roman" pitchFamily="18" charset="0"/>
              </a:rPr>
              <a:t> project 1986</a:t>
            </a:r>
            <a:endParaRPr lang="en-US" sz="800" b="1" dirty="0" smtClean="0">
              <a:solidFill>
                <a:srgbClr val="0000FF"/>
              </a:solidFill>
              <a:latin typeface="Arial" pitchFamily="34" charset="0"/>
              <a:cs typeface="Arial" pitchFamily="34" charset="0"/>
            </a:endParaRPr>
          </a:p>
          <a:p>
            <a:pPr lvl="0" algn="r" eaLnBrk="0" fontAlgn="base" hangingPunct="0">
              <a:spcBef>
                <a:spcPct val="0"/>
              </a:spcBef>
              <a:spcAft>
                <a:spcPct val="0"/>
              </a:spcAft>
            </a:pPr>
            <a:endParaRPr lang="en-US" sz="1100" b="1" dirty="0" smtClean="0">
              <a:solidFill>
                <a:srgbClr val="0000FF"/>
              </a:solidFill>
              <a:latin typeface="Arial" pitchFamily="34" charset="0"/>
              <a:cs typeface="Arial" pitchFamily="34" charset="0"/>
            </a:endParaRPr>
          </a:p>
        </p:txBody>
      </p:sp>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c1.staticflickr.com/7/6144/5963134909_ae6c10e0b0_b.jpg"/>
          <p:cNvPicPr>
            <a:picLocks noChangeAspect="1" noChangeArrowheads="1"/>
          </p:cNvPicPr>
          <p:nvPr/>
        </p:nvPicPr>
        <p:blipFill>
          <a:blip r:embed="rId2" cstate="print"/>
          <a:srcRect/>
          <a:stretch>
            <a:fillRect/>
          </a:stretch>
        </p:blipFill>
        <p:spPr bwMode="auto">
          <a:xfrm>
            <a:off x="-4149" y="1"/>
            <a:ext cx="9148149" cy="6858000"/>
          </a:xfrm>
          <a:prstGeom prst="rect">
            <a:avLst/>
          </a:prstGeom>
          <a:noFill/>
        </p:spPr>
      </p:pic>
      <p:pic>
        <p:nvPicPr>
          <p:cNvPr id="32772" name="Picture 4" descr="http://www.quotationof.com/images/pollution-quotes-5.jpg"/>
          <p:cNvPicPr>
            <a:picLocks noChangeAspect="1" noChangeArrowheads="1"/>
          </p:cNvPicPr>
          <p:nvPr/>
        </p:nvPicPr>
        <p:blipFill>
          <a:blip r:embed="rId3" cstate="print"/>
          <a:srcRect/>
          <a:stretch>
            <a:fillRect/>
          </a:stretch>
        </p:blipFill>
        <p:spPr bwMode="auto">
          <a:xfrm>
            <a:off x="2928926" y="357166"/>
            <a:ext cx="5930702" cy="1571636"/>
          </a:xfrm>
          <a:prstGeom prst="rect">
            <a:avLst/>
          </a:prstGeom>
          <a:noFill/>
        </p:spPr>
      </p:pic>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0.gstatic.com/images?q=tbn:ANd9GcSg4jrm40j03r1C9uXwh7WhHL-vL9LLXRIMZ_FJqssbBMOBYs0K4Q"/>
          <p:cNvPicPr>
            <a:picLocks noChangeAspect="1" noChangeArrowheads="1"/>
          </p:cNvPicPr>
          <p:nvPr/>
        </p:nvPicPr>
        <p:blipFill>
          <a:blip r:embed="rId2" cstate="print"/>
          <a:srcRect r="15624"/>
          <a:stretch>
            <a:fillRect/>
          </a:stretch>
        </p:blipFill>
        <p:spPr bwMode="auto">
          <a:xfrm>
            <a:off x="1979712" y="1700808"/>
            <a:ext cx="5143536" cy="3609976"/>
          </a:xfrm>
          <a:prstGeom prst="rect">
            <a:avLst/>
          </a:prstGeom>
          <a:noFill/>
        </p:spPr>
      </p:pic>
      <p:sp>
        <p:nvSpPr>
          <p:cNvPr id="3" name="Rectangle 2"/>
          <p:cNvSpPr/>
          <p:nvPr/>
        </p:nvSpPr>
        <p:spPr>
          <a:xfrm>
            <a:off x="2483768" y="5373216"/>
            <a:ext cx="4394408" cy="1107996"/>
          </a:xfrm>
          <a:prstGeom prst="rect">
            <a:avLst/>
          </a:prstGeom>
          <a:noFill/>
        </p:spPr>
        <p:txBody>
          <a:bodyPr wrap="none" lIns="91440" tIns="45720" rIns="91440" bIns="45720">
            <a:spAutoFit/>
          </a:bodyPr>
          <a:lstStyle/>
          <a:p>
            <a:pPr algn="ctr"/>
            <a:r>
              <a:rPr lang="en-US" sz="6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a:t>
            </a:r>
            <a:endParaRPr lang="en-US" sz="6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611560" y="476672"/>
            <a:ext cx="7874463" cy="584775"/>
          </a:xfrm>
          <a:prstGeom prst="rect">
            <a:avLst/>
          </a:prstGeom>
          <a:noFill/>
        </p:spPr>
        <p:txBody>
          <a:bodyPr wrap="none" lIns="91440" tIns="45720" rIns="91440" bIns="45720">
            <a:spAutoFit/>
          </a:bodyPr>
          <a:lstStyle/>
          <a:p>
            <a:r>
              <a:rPr lang="en-US" sz="3200" b="1" dirty="0" smtClean="0">
                <a:solidFill>
                  <a:schemeClr val="accent5">
                    <a:lumMod val="50000"/>
                  </a:schemeClr>
                </a:solidFill>
              </a:rPr>
              <a:t>Let we should be trustee of our Environment </a:t>
            </a:r>
            <a:endParaRPr lang="en-US" sz="3200" b="1" dirty="0">
              <a:solidFill>
                <a:schemeClr val="accent5">
                  <a:lumMod val="50000"/>
                </a:schemeClr>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70" decel="100000"/>
                                        <p:tgtEl>
                                          <p:spTgt spid="7"/>
                                        </p:tgtEl>
                                      </p:cBhvr>
                                    </p:animEffect>
                                    <p:animScale>
                                      <p:cBhvr>
                                        <p:cTn id="12" dur="770" decel="100000"/>
                                        <p:tgtEl>
                                          <p:spTgt spid="7"/>
                                        </p:tgtEl>
                                      </p:cBhvr>
                                      <p:from x="10000" y="10000"/>
                                      <p:to x="200000" y="450000"/>
                                    </p:animScale>
                                    <p:animScale>
                                      <p:cBhvr>
                                        <p:cTn id="13" dur="1230" accel="100000" fill="hold">
                                          <p:stCondLst>
                                            <p:cond delay="770"/>
                                          </p:stCondLst>
                                        </p:cTn>
                                        <p:tgtEl>
                                          <p:spTgt spid="7"/>
                                        </p:tgtEl>
                                      </p:cBhvr>
                                      <p:from x="200000" y="450000"/>
                                      <p:to x="100000" y="100000"/>
                                    </p:animScale>
                                    <p:set>
                                      <p:cBhvr>
                                        <p:cTn id="14" dur="770" fill="hold"/>
                                        <p:tgtEl>
                                          <p:spTgt spid="7"/>
                                        </p:tgtEl>
                                        <p:attrNameLst>
                                          <p:attrName>ppt_x</p:attrName>
                                        </p:attrNameLst>
                                      </p:cBhvr>
                                      <p:to>
                                        <p:strVal val="(0.5)"/>
                                      </p:to>
                                    </p:set>
                                    <p:anim from="(0.5)" to="(#ppt_x)" calcmode="lin" valueType="num">
                                      <p:cBhvr>
                                        <p:cTn id="15" dur="1230" accel="100000" fill="hold">
                                          <p:stCondLst>
                                            <p:cond delay="770"/>
                                          </p:stCondLst>
                                        </p:cTn>
                                        <p:tgtEl>
                                          <p:spTgt spid="7"/>
                                        </p:tgtEl>
                                        <p:attrNameLst>
                                          <p:attrName>ppt_x</p:attrName>
                                        </p:attrNameLst>
                                      </p:cBhvr>
                                    </p:anim>
                                    <p:set>
                                      <p:cBhvr>
                                        <p:cTn id="16" dur="770" fill="hold"/>
                                        <p:tgtEl>
                                          <p:spTgt spid="7"/>
                                        </p:tgtEl>
                                        <p:attrNameLst>
                                          <p:attrName>ppt_y</p:attrName>
                                        </p:attrNameLst>
                                      </p:cBhvr>
                                      <p:to>
                                        <p:strVal val="(#ppt_y+0.4)"/>
                                      </p:to>
                                    </p:set>
                                    <p:anim from="(#ppt_y+0.4)" to="(#ppt_y)" calcmode="lin" valueType="num">
                                      <p:cBhvr>
                                        <p:cTn id="17"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857232"/>
            <a:ext cx="8286808" cy="1077218"/>
          </a:xfrm>
          <a:prstGeom prst="rect">
            <a:avLst/>
          </a:prstGeom>
        </p:spPr>
        <p:txBody>
          <a:bodyPr wrap="square">
            <a:spAutoFit/>
          </a:bodyPr>
          <a:lstStyle/>
          <a:p>
            <a:r>
              <a:rPr lang="en-IN" sz="3200" b="1" dirty="0">
                <a:solidFill>
                  <a:srgbClr val="0000FF"/>
                </a:solidFill>
              </a:rPr>
              <a:t>Water is </a:t>
            </a:r>
            <a:r>
              <a:rPr lang="en-IN" sz="3200" b="1" dirty="0" smtClean="0">
                <a:solidFill>
                  <a:srgbClr val="0000FF"/>
                </a:solidFill>
              </a:rPr>
              <a:t>life. Our body is made of 70% of water.  </a:t>
            </a:r>
            <a:r>
              <a:rPr lang="en-IN" sz="3200" b="1" dirty="0">
                <a:solidFill>
                  <a:srgbClr val="0000FF"/>
                </a:solidFill>
              </a:rPr>
              <a:t>Without water we can’t survive.</a:t>
            </a:r>
          </a:p>
        </p:txBody>
      </p:sp>
      <p:sp>
        <p:nvSpPr>
          <p:cNvPr id="3" name="Rectangle 2"/>
          <p:cNvSpPr/>
          <p:nvPr/>
        </p:nvSpPr>
        <p:spPr>
          <a:xfrm>
            <a:off x="357158" y="2285992"/>
            <a:ext cx="7429552" cy="3539430"/>
          </a:xfrm>
          <a:prstGeom prst="rect">
            <a:avLst/>
          </a:prstGeom>
        </p:spPr>
        <p:txBody>
          <a:bodyPr wrap="square">
            <a:spAutoFit/>
          </a:bodyPr>
          <a:lstStyle/>
          <a:p>
            <a:r>
              <a:rPr lang="en-IN" sz="3200" b="1" dirty="0" smtClean="0">
                <a:solidFill>
                  <a:srgbClr val="0000FF"/>
                </a:solidFill>
              </a:rPr>
              <a:t>We </a:t>
            </a:r>
            <a:r>
              <a:rPr lang="en-IN" sz="2800" b="1" dirty="0">
                <a:solidFill>
                  <a:srgbClr val="0000FF"/>
                </a:solidFill>
              </a:rPr>
              <a:t>use</a:t>
            </a:r>
            <a:r>
              <a:rPr lang="en-IN" sz="3200" b="1" dirty="0">
                <a:solidFill>
                  <a:srgbClr val="0000FF"/>
                </a:solidFill>
              </a:rPr>
              <a:t> water for different purposes </a:t>
            </a:r>
            <a:r>
              <a:rPr lang="en-IN" sz="3200" b="1" dirty="0" smtClean="0">
                <a:solidFill>
                  <a:srgbClr val="0000FF"/>
                </a:solidFill>
              </a:rPr>
              <a:t>like:</a:t>
            </a:r>
            <a:endParaRPr lang="en-IN" sz="3200" b="1" dirty="0">
              <a:solidFill>
                <a:srgbClr val="0000FF"/>
              </a:solidFill>
            </a:endParaRPr>
          </a:p>
          <a:p>
            <a:r>
              <a:rPr lang="en-IN" sz="3200" b="1" dirty="0" smtClean="0">
                <a:solidFill>
                  <a:srgbClr val="0000FF"/>
                </a:solidFill>
              </a:rPr>
              <a:t>Drinking</a:t>
            </a:r>
            <a:endParaRPr lang="en-IN" sz="3200" b="1" dirty="0">
              <a:solidFill>
                <a:srgbClr val="0000FF"/>
              </a:solidFill>
            </a:endParaRPr>
          </a:p>
          <a:p>
            <a:r>
              <a:rPr lang="en-IN" sz="3200" b="1" dirty="0">
                <a:solidFill>
                  <a:srgbClr val="0000FF"/>
                </a:solidFill>
              </a:rPr>
              <a:t>Bathing </a:t>
            </a:r>
          </a:p>
          <a:p>
            <a:r>
              <a:rPr lang="en-IN" sz="3200" b="1" dirty="0">
                <a:solidFill>
                  <a:srgbClr val="0000FF"/>
                </a:solidFill>
              </a:rPr>
              <a:t>Cooking </a:t>
            </a:r>
          </a:p>
          <a:p>
            <a:r>
              <a:rPr lang="en-IN" sz="3200" b="1" dirty="0">
                <a:solidFill>
                  <a:srgbClr val="0000FF"/>
                </a:solidFill>
              </a:rPr>
              <a:t>Agriculture</a:t>
            </a:r>
          </a:p>
          <a:p>
            <a:r>
              <a:rPr lang="en-IN" sz="3200" b="1" dirty="0">
                <a:solidFill>
                  <a:srgbClr val="0000FF"/>
                </a:solidFill>
              </a:rPr>
              <a:t>Industry</a:t>
            </a:r>
          </a:p>
          <a:p>
            <a:r>
              <a:rPr lang="en-IN" sz="3200" b="1" dirty="0" smtClean="0">
                <a:solidFill>
                  <a:srgbClr val="0000FF"/>
                </a:solidFill>
              </a:rPr>
              <a:t>Navigation</a:t>
            </a:r>
            <a:endParaRPr lang="en-IN" sz="3200" b="1" dirty="0">
              <a:solidFill>
                <a:srgbClr val="0000FF"/>
              </a:solidFill>
            </a:endParaRPr>
          </a:p>
        </p:txBody>
      </p:sp>
      <p:pic>
        <p:nvPicPr>
          <p:cNvPr id="8196" name="Picture 4" descr="http://www.wrd.org/water_quality/images/drinking-water-standards.jpg"/>
          <p:cNvPicPr>
            <a:picLocks noChangeAspect="1" noChangeArrowheads="1"/>
          </p:cNvPicPr>
          <p:nvPr/>
        </p:nvPicPr>
        <p:blipFill>
          <a:blip r:embed="rId2" cstate="print"/>
          <a:srcRect/>
          <a:stretch>
            <a:fillRect/>
          </a:stretch>
        </p:blipFill>
        <p:spPr bwMode="auto">
          <a:xfrm>
            <a:off x="4572000" y="3214686"/>
            <a:ext cx="3998059" cy="2967041"/>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580">
                                          <p:stCondLst>
                                            <p:cond delay="0"/>
                                          </p:stCondLst>
                                        </p:cTn>
                                        <p:tgtEl>
                                          <p:spTgt spid="8196"/>
                                        </p:tgtEl>
                                      </p:cBhvr>
                                    </p:animEffect>
                                    <p:anim calcmode="lin" valueType="num">
                                      <p:cBhvr>
                                        <p:cTn id="8"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6"/>
                                        </p:tgtEl>
                                      </p:cBhvr>
                                      <p:to x="100000" y="60000"/>
                                    </p:animScale>
                                    <p:animScale>
                                      <p:cBhvr>
                                        <p:cTn id="14" dur="166" decel="50000">
                                          <p:stCondLst>
                                            <p:cond delay="676"/>
                                          </p:stCondLst>
                                        </p:cTn>
                                        <p:tgtEl>
                                          <p:spTgt spid="8196"/>
                                        </p:tgtEl>
                                      </p:cBhvr>
                                      <p:to x="100000" y="100000"/>
                                    </p:animScale>
                                    <p:animScale>
                                      <p:cBhvr>
                                        <p:cTn id="15" dur="26">
                                          <p:stCondLst>
                                            <p:cond delay="1312"/>
                                          </p:stCondLst>
                                        </p:cTn>
                                        <p:tgtEl>
                                          <p:spTgt spid="8196"/>
                                        </p:tgtEl>
                                      </p:cBhvr>
                                      <p:to x="100000" y="80000"/>
                                    </p:animScale>
                                    <p:animScale>
                                      <p:cBhvr>
                                        <p:cTn id="16" dur="166" decel="50000">
                                          <p:stCondLst>
                                            <p:cond delay="1338"/>
                                          </p:stCondLst>
                                        </p:cTn>
                                        <p:tgtEl>
                                          <p:spTgt spid="8196"/>
                                        </p:tgtEl>
                                      </p:cBhvr>
                                      <p:to x="100000" y="100000"/>
                                    </p:animScale>
                                    <p:animScale>
                                      <p:cBhvr>
                                        <p:cTn id="17" dur="26">
                                          <p:stCondLst>
                                            <p:cond delay="1642"/>
                                          </p:stCondLst>
                                        </p:cTn>
                                        <p:tgtEl>
                                          <p:spTgt spid="8196"/>
                                        </p:tgtEl>
                                      </p:cBhvr>
                                      <p:to x="100000" y="90000"/>
                                    </p:animScale>
                                    <p:animScale>
                                      <p:cBhvr>
                                        <p:cTn id="18" dur="166" decel="50000">
                                          <p:stCondLst>
                                            <p:cond delay="1668"/>
                                          </p:stCondLst>
                                        </p:cTn>
                                        <p:tgtEl>
                                          <p:spTgt spid="8196"/>
                                        </p:tgtEl>
                                      </p:cBhvr>
                                      <p:to x="100000" y="100000"/>
                                    </p:animScale>
                                    <p:animScale>
                                      <p:cBhvr>
                                        <p:cTn id="19" dur="26">
                                          <p:stCondLst>
                                            <p:cond delay="1808"/>
                                          </p:stCondLst>
                                        </p:cTn>
                                        <p:tgtEl>
                                          <p:spTgt spid="8196"/>
                                        </p:tgtEl>
                                      </p:cBhvr>
                                      <p:to x="100000" y="95000"/>
                                    </p:animScale>
                                    <p:animScale>
                                      <p:cBhvr>
                                        <p:cTn id="20" dur="166" decel="50000">
                                          <p:stCondLst>
                                            <p:cond delay="1834"/>
                                          </p:stCondLst>
                                        </p:cTn>
                                        <p:tgtEl>
                                          <p:spTgt spid="81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500042"/>
            <a:ext cx="6143668" cy="3108543"/>
          </a:xfrm>
          <a:prstGeom prst="rect">
            <a:avLst/>
          </a:prstGeom>
        </p:spPr>
        <p:txBody>
          <a:bodyPr wrap="square">
            <a:spAutoFit/>
          </a:bodyPr>
          <a:lstStyle/>
          <a:p>
            <a:pPr algn="just"/>
            <a:r>
              <a:rPr lang="en-IN" sz="2800" b="1" dirty="0">
                <a:solidFill>
                  <a:srgbClr val="0000FF"/>
                </a:solidFill>
              </a:rPr>
              <a:t>We need water for our survival but we make it </a:t>
            </a:r>
            <a:r>
              <a:rPr lang="en-IN" sz="2800" b="1" dirty="0" smtClean="0">
                <a:solidFill>
                  <a:srgbClr val="0000FF"/>
                </a:solidFill>
              </a:rPr>
              <a:t>polluted </a:t>
            </a:r>
            <a:r>
              <a:rPr lang="en-IN" sz="2800" b="1" dirty="0">
                <a:solidFill>
                  <a:srgbClr val="0000FF"/>
                </a:solidFill>
              </a:rPr>
              <a:t>and it becomes unsuitable to drink and use .Rapid industrialisation,  Urbanisation are the responsible causes of water pollution. </a:t>
            </a:r>
            <a:r>
              <a:rPr lang="en-IN" sz="2800" b="1" dirty="0" smtClean="0">
                <a:solidFill>
                  <a:srgbClr val="0000FF"/>
                </a:solidFill>
              </a:rPr>
              <a:t>People’s </a:t>
            </a:r>
            <a:r>
              <a:rPr lang="en-IN" sz="2800" b="1" dirty="0">
                <a:solidFill>
                  <a:srgbClr val="0000FF"/>
                </a:solidFill>
              </a:rPr>
              <a:t>carelessness and </a:t>
            </a:r>
            <a:r>
              <a:rPr lang="en-IN" sz="2800" b="1" dirty="0" smtClean="0">
                <a:solidFill>
                  <a:srgbClr val="0000FF"/>
                </a:solidFill>
              </a:rPr>
              <a:t>ignorance is </a:t>
            </a:r>
            <a:r>
              <a:rPr lang="en-IN" sz="2800" b="1" dirty="0">
                <a:solidFill>
                  <a:srgbClr val="0000FF"/>
                </a:solidFill>
              </a:rPr>
              <a:t>also one of the major cause.</a:t>
            </a:r>
          </a:p>
        </p:txBody>
      </p:sp>
      <p:pic>
        <p:nvPicPr>
          <p:cNvPr id="7170" name="Picture 2" descr="http://www.rajaha.com/wp-content/uploads/2012/01/water-pollution-1.jpg"/>
          <p:cNvPicPr>
            <a:picLocks noChangeAspect="1" noChangeArrowheads="1"/>
          </p:cNvPicPr>
          <p:nvPr/>
        </p:nvPicPr>
        <p:blipFill>
          <a:blip r:embed="rId2" cstate="print"/>
          <a:srcRect/>
          <a:stretch>
            <a:fillRect/>
          </a:stretch>
        </p:blipFill>
        <p:spPr bwMode="auto">
          <a:xfrm>
            <a:off x="4572000" y="3643314"/>
            <a:ext cx="4297021" cy="2857520"/>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6858048" cy="4401205"/>
          </a:xfrm>
          <a:prstGeom prst="rect">
            <a:avLst/>
          </a:prstGeom>
        </p:spPr>
        <p:txBody>
          <a:bodyPr wrap="square">
            <a:spAutoFit/>
          </a:bodyPr>
          <a:lstStyle/>
          <a:p>
            <a:r>
              <a:rPr lang="en-IN" sz="2800" b="1" dirty="0" smtClean="0">
                <a:solidFill>
                  <a:srgbClr val="FF0000"/>
                </a:solidFill>
              </a:rPr>
              <a:t>What </a:t>
            </a:r>
            <a:r>
              <a:rPr lang="en-IN" sz="2800" b="1" dirty="0">
                <a:solidFill>
                  <a:srgbClr val="FF0000"/>
                </a:solidFill>
              </a:rPr>
              <a:t>is water pollution? </a:t>
            </a:r>
          </a:p>
          <a:p>
            <a:pPr algn="just"/>
            <a:r>
              <a:rPr lang="en-IN" sz="2800" b="1" dirty="0">
                <a:solidFill>
                  <a:srgbClr val="0000FF"/>
                </a:solidFill>
              </a:rPr>
              <a:t>The contamination of water bodies by which there is alternation of physical, chemical, and biological properties of water which may cause harmful effect on human and aquatic  life.</a:t>
            </a:r>
          </a:p>
          <a:p>
            <a:r>
              <a:rPr lang="en-IN" sz="2800" b="1" dirty="0">
                <a:solidFill>
                  <a:schemeClr val="accent2"/>
                </a:solidFill>
              </a:rPr>
              <a:t>Types of water </a:t>
            </a:r>
            <a:r>
              <a:rPr lang="en-IN" sz="2800" b="1" dirty="0" smtClean="0">
                <a:solidFill>
                  <a:schemeClr val="accent2"/>
                </a:solidFill>
              </a:rPr>
              <a:t>pollution:</a:t>
            </a:r>
          </a:p>
          <a:p>
            <a:endParaRPr lang="en-IN" sz="2800" b="1" dirty="0">
              <a:solidFill>
                <a:srgbClr val="0000FF"/>
              </a:solidFill>
            </a:endParaRPr>
          </a:p>
          <a:p>
            <a:r>
              <a:rPr lang="en-IN" sz="2800" b="1" dirty="0">
                <a:solidFill>
                  <a:srgbClr val="0000FF"/>
                </a:solidFill>
              </a:rPr>
              <a:t>1 -Surface water pollution </a:t>
            </a:r>
          </a:p>
          <a:p>
            <a:r>
              <a:rPr lang="en-IN" sz="2800" b="1" dirty="0">
                <a:solidFill>
                  <a:srgbClr val="0000FF"/>
                </a:solidFill>
              </a:rPr>
              <a:t>2 -Ground water </a:t>
            </a:r>
            <a:r>
              <a:rPr lang="en-IN" sz="2800" b="1" dirty="0" smtClean="0">
                <a:solidFill>
                  <a:srgbClr val="0000FF"/>
                </a:solidFill>
              </a:rPr>
              <a:t>pollution</a:t>
            </a:r>
            <a:endParaRPr lang="en-IN" sz="2800" b="1" dirty="0">
              <a:solidFill>
                <a:srgbClr val="0000FF"/>
              </a:solidFill>
            </a:endParaRPr>
          </a:p>
        </p:txBody>
      </p:sp>
      <p:pic>
        <p:nvPicPr>
          <p:cNvPr id="3" name="irc_mi" descr="http://static4.demotix.com/sites/default/files/imagecache/a_scale_large/2400-1/photos/1376594106-water-pollution-in-bangladesh_2432851.jpg"/>
          <p:cNvPicPr/>
          <p:nvPr/>
        </p:nvPicPr>
        <p:blipFill>
          <a:blip r:embed="rId2" cstate="print"/>
          <a:srcRect l="12752" r="7478"/>
          <a:stretch>
            <a:fillRect/>
          </a:stretch>
        </p:blipFill>
        <p:spPr bwMode="auto">
          <a:xfrm>
            <a:off x="4355976" y="3562382"/>
            <a:ext cx="4176464" cy="2962962"/>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4546" y="714356"/>
            <a:ext cx="4668457" cy="584775"/>
          </a:xfrm>
          <a:prstGeom prst="rect">
            <a:avLst/>
          </a:prstGeom>
        </p:spPr>
        <p:txBody>
          <a:bodyPr wrap="none">
            <a:spAutoFit/>
          </a:bodyPr>
          <a:lstStyle/>
          <a:p>
            <a:r>
              <a:rPr lang="en-IN" sz="3200" b="1" dirty="0">
                <a:solidFill>
                  <a:srgbClr val="FF0000"/>
                </a:solidFill>
              </a:rPr>
              <a:t>Sources of water pollution</a:t>
            </a:r>
          </a:p>
        </p:txBody>
      </p:sp>
      <p:sp>
        <p:nvSpPr>
          <p:cNvPr id="3" name="Rectangle 2"/>
          <p:cNvSpPr/>
          <p:nvPr/>
        </p:nvSpPr>
        <p:spPr>
          <a:xfrm>
            <a:off x="1357290" y="1785926"/>
            <a:ext cx="6715172" cy="3785652"/>
          </a:xfrm>
          <a:prstGeom prst="rect">
            <a:avLst/>
          </a:prstGeom>
        </p:spPr>
        <p:txBody>
          <a:bodyPr wrap="square">
            <a:spAutoFit/>
          </a:bodyPr>
          <a:lstStyle/>
          <a:p>
            <a:pPr algn="just"/>
            <a:r>
              <a:rPr lang="en-IN" sz="2400" b="1" dirty="0">
                <a:solidFill>
                  <a:srgbClr val="0000FF"/>
                </a:solidFill>
              </a:rPr>
              <a:t>There are two major sources of water pollution</a:t>
            </a:r>
          </a:p>
          <a:p>
            <a:endParaRPr lang="en-IN" sz="2400" b="1" dirty="0" smtClean="0">
              <a:solidFill>
                <a:srgbClr val="0000FF"/>
              </a:solidFill>
            </a:endParaRPr>
          </a:p>
          <a:p>
            <a:pPr algn="just"/>
            <a:r>
              <a:rPr lang="en-IN" sz="2400" b="1" dirty="0" smtClean="0">
                <a:solidFill>
                  <a:srgbClr val="FF0000"/>
                </a:solidFill>
              </a:rPr>
              <a:t>1-Natural </a:t>
            </a:r>
            <a:r>
              <a:rPr lang="en-IN" sz="2400" b="1" dirty="0">
                <a:solidFill>
                  <a:srgbClr val="FF0000"/>
                </a:solidFill>
              </a:rPr>
              <a:t>source </a:t>
            </a:r>
            <a:r>
              <a:rPr lang="en-IN" sz="2400" b="1" dirty="0">
                <a:solidFill>
                  <a:srgbClr val="0000FF"/>
                </a:solidFill>
              </a:rPr>
              <a:t>includes soil erosion, flood, </a:t>
            </a:r>
            <a:r>
              <a:rPr lang="en-IN" sz="2400" b="1" dirty="0" smtClean="0">
                <a:solidFill>
                  <a:srgbClr val="0000FF"/>
                </a:solidFill>
              </a:rPr>
              <a:t>landslides marine </a:t>
            </a:r>
            <a:r>
              <a:rPr lang="en-IN" sz="2400" b="1" dirty="0">
                <a:solidFill>
                  <a:srgbClr val="0000FF"/>
                </a:solidFill>
              </a:rPr>
              <a:t>pollution, volcanic eruption, and decomposition of plants  and animals.</a:t>
            </a:r>
          </a:p>
          <a:p>
            <a:endParaRPr lang="en-IN" sz="2400" b="1" dirty="0" smtClean="0">
              <a:solidFill>
                <a:srgbClr val="0000FF"/>
              </a:solidFill>
            </a:endParaRPr>
          </a:p>
          <a:p>
            <a:pPr algn="just"/>
            <a:r>
              <a:rPr lang="en-IN" sz="2400" b="1" dirty="0" smtClean="0">
                <a:solidFill>
                  <a:srgbClr val="FF0000"/>
                </a:solidFill>
              </a:rPr>
              <a:t>2-Man </a:t>
            </a:r>
            <a:r>
              <a:rPr lang="en-IN" sz="2400" b="1" dirty="0">
                <a:solidFill>
                  <a:srgbClr val="FF0000"/>
                </a:solidFill>
              </a:rPr>
              <a:t>made sources </a:t>
            </a:r>
            <a:r>
              <a:rPr lang="en-IN" sz="2400" b="1" dirty="0" smtClean="0">
                <a:solidFill>
                  <a:srgbClr val="0000FF"/>
                </a:solidFill>
              </a:rPr>
              <a:t>include Urbanisation, </a:t>
            </a:r>
            <a:r>
              <a:rPr lang="en-IN" sz="2400" b="1" dirty="0">
                <a:solidFill>
                  <a:srgbClr val="0000FF"/>
                </a:solidFill>
              </a:rPr>
              <a:t>Industrialisation, agricultural source, cultural sources-marine pollution due to oil and petroleum  etc</a:t>
            </a:r>
          </a:p>
        </p:txBody>
      </p:sp>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1"/>
            <a:ext cx="7358114" cy="4955203"/>
          </a:xfrm>
          <a:prstGeom prst="rect">
            <a:avLst/>
          </a:prstGeom>
        </p:spPr>
        <p:txBody>
          <a:bodyPr wrap="square">
            <a:spAutoFit/>
          </a:bodyPr>
          <a:lstStyle/>
          <a:p>
            <a:r>
              <a:rPr lang="en-IN" sz="2400" b="1" dirty="0">
                <a:solidFill>
                  <a:srgbClr val="0000FF"/>
                </a:solidFill>
              </a:rPr>
              <a:t>So some of the </a:t>
            </a:r>
            <a:r>
              <a:rPr lang="en-IN" sz="2400" b="1" dirty="0" smtClean="0">
                <a:solidFill>
                  <a:srgbClr val="0000FF"/>
                </a:solidFill>
              </a:rPr>
              <a:t>major man made </a:t>
            </a:r>
            <a:r>
              <a:rPr lang="en-IN" sz="2400" b="1" dirty="0">
                <a:solidFill>
                  <a:srgbClr val="0000FF"/>
                </a:solidFill>
              </a:rPr>
              <a:t>sources of  </a:t>
            </a:r>
            <a:r>
              <a:rPr lang="en-IN" sz="2400" b="1" dirty="0">
                <a:solidFill>
                  <a:srgbClr val="FF0000"/>
                </a:solidFill>
              </a:rPr>
              <a:t>WATER POLLUTION</a:t>
            </a:r>
            <a:r>
              <a:rPr lang="en-IN" sz="2400" b="1" dirty="0">
                <a:solidFill>
                  <a:srgbClr val="0000FF"/>
                </a:solidFill>
              </a:rPr>
              <a:t> </a:t>
            </a:r>
            <a:r>
              <a:rPr lang="en-IN" sz="2400" b="1" dirty="0" smtClean="0">
                <a:solidFill>
                  <a:srgbClr val="0000FF"/>
                </a:solidFill>
              </a:rPr>
              <a:t>are-</a:t>
            </a:r>
            <a:endParaRPr lang="en-IN" sz="2400" b="1" dirty="0">
              <a:solidFill>
                <a:srgbClr val="0000FF"/>
              </a:solidFill>
            </a:endParaRPr>
          </a:p>
          <a:p>
            <a:endParaRPr lang="en-IN" sz="2400" b="1" dirty="0" smtClean="0">
              <a:solidFill>
                <a:srgbClr val="0000FF"/>
              </a:solidFill>
            </a:endParaRPr>
          </a:p>
          <a:p>
            <a:r>
              <a:rPr lang="en-IN" sz="2800" b="1" dirty="0" smtClean="0">
                <a:solidFill>
                  <a:srgbClr val="FF0000"/>
                </a:solidFill>
              </a:rPr>
              <a:t>A-Sewage </a:t>
            </a:r>
            <a:r>
              <a:rPr lang="en-IN" sz="2800" b="1" dirty="0">
                <a:solidFill>
                  <a:srgbClr val="FF0000"/>
                </a:solidFill>
              </a:rPr>
              <a:t>and other waste from cities</a:t>
            </a:r>
          </a:p>
          <a:p>
            <a:pPr algn="just"/>
            <a:r>
              <a:rPr lang="en-IN" sz="2400" b="1" dirty="0">
                <a:solidFill>
                  <a:srgbClr val="0000FF"/>
                </a:solidFill>
              </a:rPr>
              <a:t>Sewage is otherwise known as water borne domestic waste and urban runoff discharged into water bodies like river, pond and sea.. It includes human excreta, </a:t>
            </a:r>
            <a:r>
              <a:rPr lang="en-IN" sz="2400" b="1" dirty="0" smtClean="0">
                <a:solidFill>
                  <a:srgbClr val="0000FF"/>
                </a:solidFill>
              </a:rPr>
              <a:t>paper, cloth, soap, detergent </a:t>
            </a:r>
          </a:p>
          <a:p>
            <a:pPr algn="just"/>
            <a:r>
              <a:rPr lang="en-IN" sz="2400" b="1" dirty="0" smtClean="0">
                <a:solidFill>
                  <a:srgbClr val="0000FF"/>
                </a:solidFill>
              </a:rPr>
              <a:t>urban </a:t>
            </a:r>
            <a:r>
              <a:rPr lang="en-IN" sz="2400" b="1" dirty="0">
                <a:solidFill>
                  <a:srgbClr val="0000FF"/>
                </a:solidFill>
              </a:rPr>
              <a:t>runoff, animal </a:t>
            </a:r>
            <a:r>
              <a:rPr lang="en-IN" sz="2400" b="1" dirty="0" smtClean="0">
                <a:solidFill>
                  <a:srgbClr val="0000FF"/>
                </a:solidFill>
              </a:rPr>
              <a:t>waste etc.</a:t>
            </a:r>
          </a:p>
          <a:p>
            <a:pPr algn="just"/>
            <a:r>
              <a:rPr lang="en-IN" sz="2400" b="1" dirty="0" smtClean="0">
                <a:solidFill>
                  <a:srgbClr val="0000FF"/>
                </a:solidFill>
              </a:rPr>
              <a:t>They </a:t>
            </a:r>
            <a:r>
              <a:rPr lang="en-IN" sz="2400" b="1" dirty="0">
                <a:solidFill>
                  <a:srgbClr val="0000FF"/>
                </a:solidFill>
              </a:rPr>
              <a:t>contain </a:t>
            </a:r>
            <a:r>
              <a:rPr lang="en-IN" sz="2400" b="1" dirty="0" smtClean="0">
                <a:solidFill>
                  <a:srgbClr val="0000FF"/>
                </a:solidFill>
              </a:rPr>
              <a:t>sodium, calcium,</a:t>
            </a:r>
          </a:p>
          <a:p>
            <a:pPr algn="just"/>
            <a:r>
              <a:rPr lang="en-IN" sz="2400" b="1" dirty="0" smtClean="0">
                <a:solidFill>
                  <a:srgbClr val="0000FF"/>
                </a:solidFill>
              </a:rPr>
              <a:t>Potassium &amp; chloride ions,</a:t>
            </a:r>
          </a:p>
          <a:p>
            <a:pPr algn="just"/>
            <a:r>
              <a:rPr lang="en-IN" sz="2400" b="1" dirty="0" smtClean="0">
                <a:solidFill>
                  <a:srgbClr val="0000FF"/>
                </a:solidFill>
              </a:rPr>
              <a:t>carbonates </a:t>
            </a:r>
            <a:r>
              <a:rPr lang="en-IN" sz="2400" b="1" dirty="0">
                <a:solidFill>
                  <a:srgbClr val="0000FF"/>
                </a:solidFill>
              </a:rPr>
              <a:t>and </a:t>
            </a:r>
            <a:r>
              <a:rPr lang="en-IN" sz="2400" b="1" dirty="0" smtClean="0">
                <a:solidFill>
                  <a:srgbClr val="0000FF"/>
                </a:solidFill>
              </a:rPr>
              <a:t>Pathogenic</a:t>
            </a:r>
          </a:p>
          <a:p>
            <a:pPr algn="just"/>
            <a:r>
              <a:rPr lang="en-IN" sz="2400" b="1" dirty="0" smtClean="0">
                <a:solidFill>
                  <a:srgbClr val="0000FF"/>
                </a:solidFill>
              </a:rPr>
              <a:t>microorganisms.</a:t>
            </a:r>
            <a:endParaRPr lang="en-IN" sz="2400" b="1" dirty="0">
              <a:solidFill>
                <a:srgbClr val="0000FF"/>
              </a:solidFill>
            </a:endParaRPr>
          </a:p>
        </p:txBody>
      </p:sp>
      <p:sp>
        <p:nvSpPr>
          <p:cNvPr id="4098" name="AutoShape 2" descr="data:image/jpeg;base64,/9j/4AAQSkZJRgABAQAAAQABAAD/2wCEAAkGBxQTEhQUEhQVFhUXGB0YGRgYGRgdHBkgFxccGBcYGhwfHSggGBolHhcYITIhJSorLi4uHB8zODMsNygtLiwBCgoKDg0OGhAQGy8kHyQsLCwsLCwsLCwsLCwsLCwsLCwsLCwsLCwsLCwsLCwsLCwsLCwsLCwsLCwsLCwsLCwsLP/AABEIAMIBAwMBIgACEQEDEQH/xAAcAAABBQEBAQAAAAAAAAAAAAAGAAIDBAUHAQj/xABGEAABAgQDBQYEBQIEBAQHAAABAhEAAyExBBJBBSJRYXEGE4GRobEyQsHwFCNSYtHh8QcVcoJTkqKyFiQzQxdkc4Ozw9L/xAAYAQADAQEAAAAAAAAAAAAAAAAAAQIDBP/EACQRAQEAAgICAgMAAwEAAAAAAAABAhESITFBAxMyUWFxkfAi/9oADAMBAAIRAxEAPwDoK5TSlEVOUlNSagOKPxgawGOSrLVDlIVvkqZVXBzLABtQ+EFssFwKDWkA2K7CYeWtSzMmqWVFYpLIGY0d0F2sOkY2NsctLO0tpZFHIuQvMagMAp8oAUQTQZlGrtdoixu2SZplysShLZcyMqAoOsh2+YsBY60pWBHtHi1yppSkgyUoKapSCSKzMhSEspi1XBYxky56Z0xGRYKgUlCv2glgT+oUBBiV8pXRsbi5wyPiDVY+EBrpzOBcAEltcsUV7ZmjClcubvBJcEIUpytqKFGANGgU2pjVKKUztAs7tHowdoszcM+HCQkpTlQGcuXIgPbW2T2in5lbyyEkAUTwq1IhldrZy5iXVNZ1kh71YeAirhcMkBZYgZyL8A0ZmzMMHfepLJvxVAbV2x2inzVMDNISEu5PF3bi7QyT2nWk7k6elLWzrvV+leWkYOOxpkzdwlyWr+1ojTtNK8TnxKSyxWjBx8ygGdwWfkINMMr/AOhFM7cYpCwPxKyLtUkdTVh4RrDtriE5c09ypAVZFM1QHa7QH4jB4cqBllg7GpJP9RWKu1pAQypc1Kk0o1RTqa8YWyu4Ox27xBUyZuuqJf8AEXT2zm/CuZLNKgpl14gho5lJBSq5Nw3jo3hXnDUZQ4SEuCXBHGLgldBPaE/HLk4bMRcSJWY0/wBNmiGV2pnpJIRKH/2ZQ6/LVmNoHJW2yhIKpVCGSUqu1LN4Xizhk4paXWhCUqAYitD1XTxhK3sQy+305w5kga/l2/6ekW0/4gU3pqRoAES3U+rP6aUgQlbOmIG4pOdyxIKjvWJI18Ybi9lKlHNMUla3dxxDMG01hF2OJ3bMEJUoJUXIBMpFAdb8G9osK7WTKZVJ6GUj3jnnfUD3q4PC5BjJnygZiTvZTfKW9bcYcFrqkztjPFfyuboFOcZeL7XzJm6sySDZ5SC5GlaExiSUysv5agQ/6s5oLOSYRkSybPR2a38/1iaa3/4jXmISjDuBvHuJflRNf7x4e02IzFMuXIURVky0vfkNYHcHjHUfyDMZ9/IWSXtlZnA5jSNuTtBknJKmFSiLISCWNm+peAvLxXayfMSpEyThymygU7tDYgGuh/tEOH7Tqw5eXhsKkKIfIlb0s5zUZ4G5Ozp8+dNSgFCqqKVuCBmDAsP3DRoWKwM+XMMqapO6kLLFwQpRCdAXeL36T35F+K21LnKzTsPKUQMubKXHCuaNI9qjMkKQQVIZikq0FRUhxalYCUGgd3Gn391i1IQCSASlJZ6VY3t6RMts7KX2KZHagTc6crLyMgD5iBlbkwY9AYpbBmZpuFV/8sT45lA+5jEws0SJqZgfcPwmucVSpj0eLfZueUzJJynu3my5dC5SCT/3EiGqV2TZeFlmTLJAcoS5s7DWM3aeHw+TEHEJT3aAQS5dksQlqMN5mc5jGhsSeDIl0sG8jGH20kjuJysyUEgVU5fK5yhJIGZRCU+CTpE1XpxMrCaGaEkaEVHrCj2cspUQSHeroSo1rcit4UXLGW30etQTXzMD3aja5koUoDM+pJbgAOVYIpsoKDAcq8BanrHL+3mIJUZKd4IBUaM9aB7u/sIWVWENuZijN3hLFwGPzHePC8D+zcLMBzJZnepaxguwktCkL7xSChCAShL5klaj8XzbtddQYEBiCFLCXyElg9g9PSHj7hf0R/j0TM2YEKCG5VWPKhjZ2kRkSAokFaR8QbjHPJs1T/GrzNI9OKWbqer16N1h8Vz5RpKn/lk5l/MaWuecVcPOyggKPwJFjrUxh4FalIb4iS2UXbU9I05ODWCBUZgHzO1OdomzSpntVVimmBWYEhRLFq14mIllKpoSokj4XVRr1rbm/KNzD4DLohRJN0pN/B4ZO2audMlS2QAHUSxGRGqjQA1oBx8Ycu0ZRQwuySpYyFK61CFAkDidANHJvGx/kMqWM0+clCTYEgDwKiM3g8UNudoUYZJw+EAzCilmuU2/3r60Ta4oEz5ylqKlqKlG5USSfGHMNo6G2LxGz3ATiFnLQMF+n5TDwhgEma/dT0LUr9ZUlbi1SylUJsOHCAmFFcINjdKlyVMtKksd0k7r3LEUPT0i/wD5uJiCFTJhqAGzV6NzgX2H2hVLITOebKsQqpSOT3A4HwaDHFlCTKnIGZKgyFJD1+UEUegLG+lwYjKaOU6XJUiWkrQoKJqCtTDrX+0SIQnN8TJFVE1dyXZ6sGNX1iPaG0VqAypS7V5WB6XjOmtLSZ89ZShiAhPzlT06cByLsAXU3VXXpbkqzEmXKDORnVQM9VEXNNBxqYjnbXw0tJSucg1dpabEF7oCvcQF7W23Mn0Jyy9JabUs/wCojyGgEZkXME7dAHaPDKoVgDmhQ4cEe8XKrSVyJqFJswanCoLeFI5mImw09SFZkKKTxBbw5jlDuEHJ0vs9igkGXMJRMKyd5wVO1fp4RtTJbEljS5LN5wH7L2oMWjLMypnJByqYMR9By0uI1k4hBl90UFCiQC6ibDR6G0YZ4dtMc9Mrbu10pxKF4dRKgllkWJqCz0NG5UENwBVie/UA6k5PiZyBm1tZ4n2rgpMupDHgPX+YwU48pWvuyUIWnKWo7WfxUYqTc0jLz208Os5EnKcqjdqFqFj09xFuWg0ZiGemjj15xENsTEYX8Oe7UlfwkgEoBOYgcFVvpXwk2RNSSnM7UsASx94U6QaVgrIJBBABIdna/WNzAzssiWCSF4eYJkvM4dClORy3gx5GL2B2RIUQAyixJAuGvdIJPn1h21pBTmliXmCd7NUtm0zA+loqyzyc/gtX2nliSZqMqwADlCgVVoEkaHSOe9rdsrxKSVrSwG6gfKDRT8VN6eMTzMEkJAK3F2JVQ3ZsxTfi8Z+IwkrLulRVmGYuDmoBdt0itLWtE26XJtmK8LDTlQffrCiyjZiVAEsSwc94RpWjwoW8S411/aONUkE1AapP8xzKdilrnZ7S1rCiSKbgsnWidIKO1e184KUtX4jyGmuusC21MMUiWFLqgqUw0SpQZ2u6vYCC3Y1tT7QyZU5K50t05itdHqM5AzB621s8YOxp0xx3bP8AuAb1iadOU3dkgAOHJYUclJJ+asSbN2UVO0wBLt14/Xyi5Cy78NKTgcQtR/Jk3YukVehubcYrdptn92ZeYIKRTcSUgfz/AHiSZjF4ZDDFhwN1IAWRy1b2jHxW15s3/wBVS5idCQKaWAAEOQNvYkmRloE5nZ3I06xtSZiDQmtGGpf3gM2UpIJzOFfKa+RjdwGKDHOW48PPSJyVi1MWlgz1NtNQ/vFHbG0Pw+DM1J/MnEZDq1ch8Egr6qTD5s78qaUF2Sal7tS5qX5xg/4lzvzZMofChDgdTk9pQi8e03oGmFChRqkoUKFAHogz7HT+9lrw6yWO8g6pUKkj38DxMBggk7FqaejrCy8CCCR3ipwkTEs3xq1OWqtOg8YF+2O0u9nlKfglOhI0cUUfMMOQEHc85J+JmlyRIQrRhulSvMyx5xyd3iMJ7VShQoUaJKPRHkeiALuzZxStJBYguI6FikFclK0pcK+JLsCdD6N5RznCCojpOyQ+EUC1K15N/WM/kOKCUSgoJmMlRFjZ3Nzzc6xT2TsxJxuVVU5FkuxpkKa6H4h5QZ7Nww7tCmDtUtXgA9+UUu0sqQEpVOqEFqOTvgioFSLHqBEKD05OHRJmADOuqUEg8gC9tVnnlENwRKVUZwGfw0dmsY9xOy1gICRmStSQkh6KNBm5Vgl7R7DlYbBJyOZoUkqXqoqGVQ5JoC3IamIKxnidlSSkAlQ4vQhm/u+sVEY3OQCoipcknzbT0ioWMoBz8QIbR3ueTCKs+QoskqLBqfzxtrB1fLO7ak7GgUNSbkUAsQ2po3LSGSCTVIYUd3YsXFy9xaKknD5Q50o5foPb0iWdjXltlG7YjdINWUWoo3pSnF4Wu1TKzpGvFISWYcb8Q+pfWFEsnDhQzFN/Z6a8GhRWo12vYXbMtSlOoF9agNq9j4Wi/MmDuimWAVrJKUuHLKcPxYJFfKBvZmAkrBSSxblTnGjKnSn7oLYFiJhLNUOyqF2o3OJsm9QpbGHjcUqYSFAOohw1izfRooKwuU3DlwxFenPrFnGTiFZqBWtXu4J619YsSpCpgBA1BCiAEkE0BIFY1lsZ2o5GFQUBQcG2WgBIZy92rEsiUiXmDKdQ0rxs9HcWIY840kiWzKCd2qcpSwYuXq2hp1iP8ZKY5gFAsKjqzfpblxtR4je072rGdJT8AdZ1LtahalWr1MKUoi99eHlD15bIyljSjfY6x7PkrcaJ434tS4GnlaH0rDLSLH7QmCUtKQKjo2p5ViP/ABERmmSpospDPpQ5x/8AkiTHSEM2Yq4ilOZi1IkjE4TufnlAAcaPkPQglPgIvG6VewHCiWfIKFFJDEUiNo1S8hR60JoAclMF3YrCvMCtBXygf2Xgysmhbi1K846F2fwglo0BLP0icqciedhzNmYiUR8clKQ/J0kitGK/SOStHScXjzIUFlCiAs5n1SsnMoNzLgDhAx2w2QZc0zU1lzTmBFQCqvkbjq0Th0dDsKHZY8yxol5DkiFliXDIdQHGALuzJDqEdAziThnU/wArgagrDjySqMns5sj5lUSKkxr4hPeTJZ+SW6lU1ZkpHDKKnrGWdVIvydtSVI/LVQCzEM4jC27iJcxASlYNato9AT0uxi9NxHdgs7CzNXVjWv3eMeYrvFBZFTSrPexbh9Iy2WVbfZ/biT3aPhU4B4U19I2O02JQqWZWbfJSGe28CH4O0DpwCJK0ziAZamSpGX5vlVa13HFvClIkJWZi1Bu8WAkO5TmXrqP4hK79vMQQhZTQjMSGqDcJ5WBh8llsA+a7EXpYcREe0ZoSvIhNAWAIoMoAIc1b71rflS56peZ0oCibEvuuGAFnDisCb0ozlEgJJJ/SCTQchpaKkl3ILpGVSupAOXzLRoJlsWdjY+NPJ/ukRzEpFCXqz8y7AePGI5MOXaGRNKEhIKmHBLi7u543hQw4lQoNKWGmkKFujnUU6ShbKlJUAE1cGnBj46Uh0uUgjISlyxSW4Eggnwjruy+ychEshaErKhvF1Ankw+gjG2h2IwkkqUjMlRDpSSSA/XeI0Na8RG7p0AsLMQpJQUoIzVAcEsCKktoSGFKtEeJwFT3b5GCcuYu4snWDSV2UE8lMpciXUVeYVHdCSlRUsjKWBYJHu+RtzsscPMTLUsKIAO4c3xU4Ag0t0ieWO9SlwCM3DlJZQIagB+Klzbx4cISpit0pSDXKWD+I1Iqz18HjcxmzMpyzFLSXAAJ+Jw7htAxDnXzh+H2YBZL01J15i94u2TyOGw5L2ioZWAobm/Iev2Itye8m2WOdxSm7SrfyY3ZXZ4KNQOlzG7hNkBCQjLKbnLlk1uXKCXsHvC5YnMALP2TMdwy+aczf9QEQYaRiJEzOiWotfdJBGqTTpHRsTsQfvZR3gVa3J5xWxGzkAUSBzJJ86+MH2aPgDcfg04khaRkXZQVQ8Q/O9ReM9Ww21EGU3C0AS448PSIRg1g2EL7P0rgEv8jVwibCbDIWkqokGuvkNTBPLw6lKCQHelBGkrZ5BbKpJHHpzoaH1g+2lwgfWZaUKyzFZynKorCUpIVdITd7MrWtA7xZwaJ3dgiZLTnOQEqJy1ykuLMzsaszXAgiwOHkBUz8VKKgUKA7vdqoM6jRTMeMZ2D7OTSgI7zD5CHKqOBYsXSMzGlzW1IvG7KzS/j9mrQhJVKWpJUUlad5A4K0VlIrmNONaRkKwKUIMtRCpR+VakuMxqEl6jWlriCFWOmjIe9UpSVKaiEpIUkjeShACmzAjQFKaUMZ21cKrE1WkFRUMzC4AASXe9GtpCysh6Ayuzr1QsKS5AI5acCel2JiA7E5iDbBdnO7OZioswcpLMXo9Und05ixr5ipFnHp9Ym/JfQmIJ/yWJJWxFAghnBceEE5wqTp6n6wl4LKaOCNDC+2jhFufikpRUiWjzPVrP7e0ewpKJ+bujMZN8y0jM4zci5NKam8RTJIWwUlBIsSkG4ZqxpSHS7ZUgpCSAGfVmSwTXgKVGphXKa6XMZvtPhdmrl/EAoEEBKjmd9QcwNOL6wPLlKSplJCASeNCWYjlTpBFIxGVaSUpPMuoiuhLE63JibEbUlr+KUk8yFFiB7QsbvHtGeMl6Y2BxMubOkBROVAKlBTAZ7pzceWjgwQ7RkJnLSkJyH9ZbMWSbC5T1aBXHkfIR+7dVrVk2DcmuL2MLZcwS56ZnxXD3UXDMP4ir10nfarJlqKmBdWYih1UzA6PRXl5au052JlhKdxVEgZXo4YghgCQ4Yi8auA7LTJkzvH7pJX3iQwKtbg0T8Vi9rCJO0PZ2egLmJV3gvlymjcCDamsGhZ0D0L+JOtEvo9cxHEMYjSoHuwbBlnqkuPZvCGd7QgUPkQ5FW0+Ex5LQTyDP4Zd76xOtMbiqnEH93hCh0xIBIY+R/iFD2nX8dvwm3JImhQ+FjmUUghzYJre1nekWTtDAzpiZZMpSlKIAWhTEipS5Tlfg5jm8idLyOoIUVEMkJLhLuorYOQ4SGo79RBhisLKmZQAmXlYlKgACAGS4QQX3rU4RGfx7vnt2yzQgxOGwKCMyJSXNCkhIcWFKE3gV7T7NlgqnSpqSKPLUA/gUhj4t1MaMnDqlJCUJw7CwZQuan4j6+kZG1MBPUCqYtGQcFUYmjAu2msRj8ec8ldKOH2qUoyFEshm+FieDlNTDUBKg26OIGb1rd/aJMRsnKBlJJ+YNUXqGd7atEC8AQQEFSgaPl3R1NhbVo1mF86LbQwwrlCQGIclBLnSvGLk1dN53Bowavq14pYLDzAc6SClJ/WGvro1PsxpyhmcqDGhBCgygdEkJY0rV9Kxcg2ikyTUqokUJYa2Lg3iCfhkG4UQRqG6mn1jTnTFJUFJBUggBQUag1cpYkFNmBY3huIxYysqWpQIfLlVRteKbPBoB5eGSqiQmp405Vyu0OOzUqsW4igbxJYjxgs2ZgkpFEEP+pJJGpHKJ/wafmzFOj1bkxNYUxlPYUXIIpLoKUSH6kZXfyEZ2NQpybsATQpy9RB9NQWJADCpP8AT5ozFSETCHCTxOpAfhep18oLiWwSnMykkDebhp9IfhEkFm8gYLcZLloD5E30CfvnSsV0JVMLgKU9XUge+vXpGcw1bf2re4zJMqaoEoTQXOW3pFiVhVlsypbPw3jyomNP8JozHmr3b6HWGSMCnM2dQ45aEcNCQPGLmKdvFYaUmiilxo3t/SM7ahSqWpMtgotXLVuCXF+flG8jZMr/AIeZvmVc66x5NwssOBLUa/CiWS78kj1NBckXitFti7KlMwKEqIscu8BoCW6V1jSxktK2MxALF3UA4rzt0aNOecLKXKQrCqUFpJmLZshSCwCE1USQRTiLvGMnbEqdPWiXJmS5WQBKFApzZScywGBBIWhwX0NCa1x6LZsnBSULzJCXvYU6Vhs7Byi4yMFC4HDg3q30i6vZct3GZPi/vrEgwidWPGx8CbiI0bGm7KSzobxccruYycVstQIYA9HgnmYMpFCdbtWIkSQouQynuA4HXhCsMJnDFxmTRtY0dgS5EleYoqzA1JTzAGnOsbM/CMb9SB/Ph6xUl4EE0D1ajjwpBNzohHKnNVxUO9PsxNM2kUZRlUc1AUh25ngK+8CuMwE1NJa1IPAEkdCKeMUpWOx0tT7sxI4Zk+DVBpYU4xeyFW2+zmHxST3stln/ANxAyqHVvi6F45rtjYE7DP8AMlmCwGIDWULpsS9Rz4Gq9uYlQS0pnG9VPjqDSJEpXMU0x2JdzUtoDoPvhE5WE5gvD5jmSqh4s/S8KOizexaVEkJTXm3tCidnqKG3EiTLky0uUzQ5NQo90MymF0jMsD/ZDOzeMTN74LTk7oJJOYk7z0BNH3dOsRdkMemcgS56QqbKUnIpZOYJKwSkszhgYl2jimVNPd90qfNO6kkgAJbM7BswQS1nWeMbSQW68JdsbXT3uHTLc5lpBTmLACYgE3uMzxlqxy8aZpVOMqXnKUJCSpJyqCSk7wZwHcPc0irik/nSlOHQmYp6UyhKhfUFI+xGTsGb+GJCichSkB9CSS5Av/SCyQpWrMxeIwxllUtikHeSFLSz2BZ8pCR6PGnK23PxOcS5oSEsSlIqXcOkF6asX+kYo2ot1FCwQbpeh6g0J5xBt7ayAZa5SDLmal60sK0N9XhGI9n9vVEhE5KBZNWB50YV84tbG2/iJ82YiRIQqSHKVgMGDs2ahBDCwqDArgcLhlkd7LU4Ylb3V8yiOZrE0nbRlFElEyYEoypSkqJRlAUXpr+WeDkkND8gVf8AjzLiEyp8hSApeTMKBzRzoa3Y6hnEEOOnEqQqWXA4a016VeOKycTNKFlZKfzEqAJtUkj052jp+wtoUlkJKnXQAsQDc+ABprWCwbEc2etIDJuxqbcvX0jz8aDQ1+9Pu0TTSCSimQhgq2UgAU9fXjGEjNnKSFAhQFqvy8Kxly/S9N6SoZnNm0paGz5AcsohL2YDwtEcvJKKEkqUpislqJyiqif9zDqNWhmH2iJxWopKUpBalSxZklt4+MVJam2J5cpCaD1Y+8SoljQlz6+UYWJWXKMzqZRAFmSpKXNbupq6gw3F484YBIUTMZiSGSCogUe7DMeYhyC0QJl8CX6v7xHMQaFgT1HpS8DuE2qN9RcpSAGN6u7s7MUmLErHgrCe8YtmI0+JQHi8tVIA3JT50BZypNCsqAA4M7O9vGL3/h+c5dcsgHdUAtJA5hzXxjlPantZJQpMpP5jgksSA298XkQ3KIOzPbWcEzTLmTZaZcsKBXMUtILAABKtxgHJHLxi5J7ibXU8ZhDLVVYUbkB6Ver6lyf7xUWTWB/ZO3ZmIyLWWMyWiYaNVbHwFWi9gdrh1qWXRLIalTx6hhaJ3+jXs7HTyhoTWtm5P6xWl4hSlkJsDR+D09/SKe2Nrd2lZTXIkl2o7hIF61PvEbPTRRjUKBUkE1NBS16X00jyUUrBao8H9IGMFtXvJc1bCgSQDR2Ukq6buYQR7EmpKBMSpqJKgRQZgbK6pP2Yq61suzkV+GraHy6wpbAsAB08+sOmqCZ4SAK1B5fEfKsVZ22pLqzLCcoJc6sQL2HxC8Tj2dSYg6kOeB+kZaUzjMOYDIbZSQaHV7lqRdwe0gsKUycrgIIUnfDVPJrRTw2OSsAoIqqYkOrVBIbSu6qnSAlju3qFK++cSmUqWp3ALA3SXBAULuBRrcYhwOMRMS+YZgWUPrzTWhHkIskipL8v4ha2ZydqEUKUE/6SPRzCiqQk6v09dIUTxNz3Y89MqYghMxKyGOZedJPyqAACgQCXBJ8I39tmYZaSyivMlylJVlKUMrKGoN0ir1Jg62dj8OhKswClaUfXg/w8niDGbaLbiSVPYIGVn0ADjSN06c3w8qcrMsylAd0q7AZlTMpHilIjO2tKW4AQUgs+oDhyPMCOp4fEGa6VkpoCHS4881+vpFNeCzKBQkFKiQlSkDeYVFcxIpQ/1hb72NOSycI5JSshqkeT0MW8HiJCyHSulQXSeZOlKR0lexc6QomRcM6SCL/pFPK/OHSuyCHZfdgH9qqavUUp1EPexoFJxQyFlhXDdKSK01NfKM/Z+HciYSrNRs1gB73HkONOubO7KyH3coYAEMW9U5VfdYuK7MSQljMlgcElAtzI58IJKHHMLgzMzMPmeoowcCnQ+8G2xMKkGW5NFBVNSkO3Qu1YMcB2SkBOZAJc1ImJU9dKACLuE2VLlf8AtK5E0Nbg1IPWHZR0x9mKlsudNBS3BTgC5VZwDweMnZ+Pl/iSVTUutIXLCgQ4WTY20o96NeNXtB2U7zNNQoGZkISFggUG6jOFApBNyBr4Q3ZmwMSoIXNl4Fc2gLhboSl2AWXch+DG7xMxx1rR239sDb21VIlrKQXUHpVkoWEpHUqWST+3yo7MnzcgKsxyzAlQWaTMqE0LjdSlSj8LOQdTB/i9niaFCaMypeksbyTlcZf1XFKBxxENkdjEICACyUlwneeo60q5azmHjdlYC9m4tJE2YkoGWUgDMoMMyl5VklnBJWqpFEi0DuN2itSZROcKXOlJCQf+GlpgY1ZpgoOQ4x0rF9hZXdGWlRSFMaCrJACQa2DA/wB4rY/sEh0zMwRlzFJLukrCUlgKWT91ghaD+xproxQ3aApD3zOsEeCnHnA7gsYpU3OVA1JDKBf8zEZQWozLow+XqY6Bs/sYU973c3OJicu8m1srklyWd+ajybPwn+Gs2WUPNBSnJusflSuwZg5XfgBDlKxxfaxzz5qq0Kkt/pSUt6Exf2WRLkzTvMopQ4zVaXMJYgMPiSPU3aDad/hTPMxZdIBJUXJ1qdLO8Wf/AIfLEsJRMAJJf9xASLB2FDZrxXIaU+yi2FSd3DytTQplg+FYWCnvJqSMyKPY5pgGgdqFhzgr2V/h/OTLXUFSkBDGlgKg6cOkQnsXOlJ7sFClJACVAULlRerMzjWrCIpm7M2hmM9bgIQlI5HMlwWuHJ9IHNpY0KlHK2UgqVqaqRkc3qnj1gol9k50uTNRLAeYU8DSXLSgO9rH+IHdqdjZsumZBKyXZ/0oSmn+024m1ojGQ6ZsXCf+XW/xKo5elvofQxv7DUBLmlRZJTlLXBQqYdQA1X5uOUY+ydn44qUju1lksNzK/FVRWoPpGnsXY2LSnIuWWVkSGYl2WqZmc2JTKDeMKSzydsq9ip4ZEw1yyzo71IHv7Wjn2NxIKZiXUU5s1W/SqoF2Z/Ewd47ZeIVIKUy1JVkUgizbxq5sLEQG7T2LiZbky1sSasGDipYWF6F7+VYFVbB7RKQADQaeVORqzxrduVlTrFMjkAE1BSkEdWDnxgfwODmd4EmWsJdJzZVMeNxxNekaHbSYvu0pSCSt6AvlBNQaCvLn1gvnUP12Zsza6EhIQvNLN0k7yafLx1Mb209pnupq5aySgbwagyh6aO3DlHMfwUwZXQu4LMWu4Hi8HOzpCkpny1KBAQAcwuBKCSQC7hwqp/VweLuMRtVldrKB8xPHc/iFAyNmzTaWsjiBTwhQcRydVwcoJrUv1pXnFibLBJuBo3rYWiupdmMSiaxrXo31jGWNUKwygAo2t9iPU4lR+FSjlLhzmT1bL7w7ErSVA29/SK6FMSR7A+cLYSnHK+YJVV3KRxzGnMxbwWOmuUoSlWa4YAU0GnhGcmcQaMHFaDp4RfkFJ+I7o0S4LNTRn6mHLRW/h9oYpCTmKE1syVM4BrlPO0MwGMnpQnOoTZmY2loSGLto7gfV4xsOpAVRZAuHr58vO1Ynwk9AclZd3ol3518aU/jSZJ4iTZ+PmL+NNg43UAHobesaiMYGeo04eTisB0ja6ARuKWf3FJ8qch/EW8R2jWQzgJswo3KgEVyhaE52pwSPePP80FaN/fgzQIDbqrAAjXe/gVhv+dVALjlnvS9oXMcRl/nBpu3P6uF9IhX2hAuhz/qfxtaBOXtgdLipRrq4F3iP8WlSiSUj/m87wc6OIuTt9RD5AD1NvKJJO3P2BydPDUjR4ChjA/y31JP94auceI++sL7KOI3O2wo1lKpTMCKPwh8rbMpVFAO5DZkm1yahoBklRvmP3pyjyVMyl2J628mg+wcRxjdo4eUCVJUQNWceDm8Up3aLDLSd5aWewIPodekAmNmEk1oS5FOruRQRfwmykryiTOkzjTMEkMhyzk1cX0ehpD52+Icw2JcHOlkBaJy1CxBNRrWnDnFhe00OwU5Giv5BcWgU2ltadhh3SULUUkFTEpSAd4F6C7iwc8YWysTLxbqSpioupJKU1eqWsCHPl1gu9F7EgxhIUc0lLcVK/uY1cDjUlJBUlR/a5L6uDpzgQXs+YkqDWD0IUz2LgkNFUoCd5SgcqmISoBVqEOFBn5REys9HZsfqxOVLpSkMHarV1cD6RTm4gHeUVilN5JHmHgXkbRUlyglKVJ+YpJDXysAPQPHkvFqIfMok66+NYq5zRTETIxKWZK6ksxUB6lNfSM7FT0yzuy3UKfEPUAAtarRirJJID21+/CMubKJcgknWv9a2iOZ6bx2nOUSVolsX0S4ZrmpLZhSl4btCfIUlpuWlQEqUzs4NUnz0eMSRNVzJoXJfnr5xJjVg00uwUKl3PMC8HI9JpWHw5TmIIcjI7HKouQ5Aao0p6xFNmqyflFCSkglWRJoAwTWgv1iqzs4NNdbvxicKoxezC2v9SbnWFyGlgbPmKZRkoJNXDVeoPxCFDJeHS1VoSdQVKB5uAph0j2GSrOwhSKN4f3irMmO39f5jWn7NDFkkn/V/MZMyWQWI8DGdi4jVMOlIYJx1hLTT+IiRCCwlev1hq1xEB09IctB5ecGzTpmxIldNYqoESQbCQLrrEk1YNx56RW849J+6w9g0qOjen1j0TVfqHmPoYiVJjzu+XqIWwuGeogHPanxV/tEQXWtfIxCENZ/vxhFJN4ey0tS5xrUAdfYO0Ws5oSS3g/8ASM+WmJkwbGmpMxiT8pfiS5PoGiv+PY2HBrt5xTzQ0zTxB5GHyGkW3MKMTlCiQEj4Um/mKdAGiXYUgYVO5nK9d7PTROVQIDEcKeMeS1JJ3nHME/X+YuYI4cv3veiwDFLX3iSxI6AHWLmdTrV3DMTtRagXck1dZCik0fIcrpFLAtEMnElNqXq51vrD5skMSmYCATQkgtoagP8AdIrGVxBhXK+z0bN7S5U5EkJGq05s5B8WKa8NI0NjTvxCXBVMTqpEvMeNnuAoPXW0UpWzJJtLlnTeQki3BQIi5JUqUkIlqKEgkshkhyzlkgcBeLyyx14TJdrM+YhLjKssr5t120IDsfGF+OBFyOWUEeFf4iniJ0xReYVKP7nJ84jC+QHn/MY2q0vyZwcm/CnuAS0RLxBe1IglqY2J6PHk81v7/WFs0/4oMzBI5CviX6+fSPJu9VmDednZhTjFTKeUSJlvYp8S3u0G6SVBYOOOv8fWGHEEvQdPsxGQw+IdAT/aGKUeMLYSEnhCiHN1j2FsCyYknh7esYmOTM1YjqFfR4JVyktVafWMnFYWZdJCkng59WeOjLGlKH5z8IilJ5Rfm4ZVyj6RChNbCMdLMyB7CJVSwC+UEcLP5RLMQHFEJpoVV6u8eTJZpbzEPRopqgaiWEjk/wBSYYFcosS5ClBkhRPAB/aF+GWLpKeoI+kIKgMJBeJky2J3qizBKgfX6Qk1uQP9rf8AaINEiyx73Z4jy/rExkahST0P0LQxctjUN5QBFlEJKPDzh7PDzJI4Meh9oAYhNbw8BjHqZf2IQT4wAmhhB+yYuysCpQcFAfRS5aT5KUDDzgpqaFIY0cZVeqXMPVG2d3R4DxjxMoaj1i+vZxDMqWf92X/vCYgKCCxZ+RB9jBrRIvw6eB6ODCCPt4lIiNRtCNO73d+p++UMmjnDs/QeceTEn6wgrFR4w/UQ4y1N8KoSZZf4TaAGmh156Q5dbWj1Mkk0Srwj3IeB9YZI0huP34RYwuHUs/CCP3LSgHk5I94jy3v6QU7FlysgKBtBPFSQCkmxYAEHyMVjN1N6YWI2NNAUrIABVgoL6sUk+sZahBttDBhiUzsU5/4mGUR4tLECGPDLUHCmNwkpfwIBHiIM8ZBj2rNCjyFEKdDnYQEM7E2on+jxXXs5bUmJf/6aY0At7ekSpI6R3ajDbAXhZiSCsrJ4omn2KQB0eJDKmcZh5TJcs+rxttDskTxPkHUonpqcNJVzCQ/kDEkrEFnVKkAm4YpPqkiN2sOhcT5B/LKXQkDmDhj7pBhysFMQH7+apOndpdvAFvKN4cw8eZHBBLcGAf1cekHEcgsqUgnfn9e9w5B8VUPrEyNhuN1KVAh3SuYkHzCh6wRS0kGqnHSvm7ekTpAAoacGhcIOQHmbHxGZxJCW/ck/WvlFqT2fxCbGT4gH3QYLJiQbv5n2eITghoZn/Ov+WhfXD5MBGycYbKlp5A0/5WIHlHp2XiwXzSX/ANKfqiNkbLlMykk9Vr9naGnYMipKCByWsAesHAcg6jAqWd7uAQa5ZgB8AlTDyEWZkiYK9+pDamYOl0gmNLC7KwmZkjOeBdQHgzHxi8Nm4d27qW/OWP7QTAXIJzEE/EsTBynv/wBKiT6RChchB3sMtXMzFD2QmDGZsbDm8lHg6fYiPFbKQhJ7tSkcsxb3f1hcKfKAfFTJSqIkZOG+sn3+kRy9nTNEqV0SrwuBB6mQpKXzFYayX8fiUp+gER4DDlYcTJqEtRKSMo4gZgfJgBC+scgX/lk5/wD0l/8AKr3tGlhuysxSXVmQeGVCv/2A+kGWHw5SW7yYrqJbeYQIjxOFUoF5q0DilRDedPSHPinsc6Fx2Xo/eLPIyJv0MUtrbPShKd1q1KpU9HmVKKfKCRWBmu6ceW0fKfB81Ygx+yMSUnNizlZi7gEHixMK4TXU/wC/2eOXYXUGG6sD/TNI9xEcxU25JPPvHPu8XE4KaFZMybs6kunzYsIsYrYJHxTMOk3qoJ8qB4iy6V7YjqH6q84cqQtgVJUxsSCx6cYuStmlSgkKlf6s6P8A+i3lEu0cF3a8pADAfCpbdQTd70pWJ1dC1lhLGulIOuz/AGcCJYWpawpTKBlrUmhtdqwGSFlK0vQPXMVAVvVO83SOm4NKEy0kJSkZQXSQQXFwolz1Ma/FIjOsnauHUEqyLWSBQzMqh6j1eOf4lRUSSzvVm+kdNxyJU0ZSUnk48CwN459tnZ/dqLKllP7VpcV1S7v4QfLBjWWDCiIqhRivbpshVDFrBywyqCvKFCjuc6Ix4YUKEFmQom5MWloDWEKFBTUVXiRo8hQgRoaRK0KFAawlIa2kUiWNIUKAJpcw8T5whMPE+cKFDJGnBy8z92hyKnKH82iwrhHkKJhvExILwoUMGzYo4E/+ZnjTLLLcyVufQeUKFCDTTLANAB4Qu6S7sHOrCFCiiVcdMIZiRTQxT2kPykH9w/7VQoUTfC8PLAnIGd2D8fGNDZU1RxKUEnKRVLlrHS0KFE+2mPv/AAze10lKcUQlKQMqSwAAdjWMiXb74woUYZ/lTn4xBi7j71EdU2So9zKqaoSTzdIcwoUa/D5rPNJiz7GAT/EDDISqWUoSkkElgA9blrwoUV8v4px8gwQoUKOZs//Z"/>
          <p:cNvSpPr>
            <a:spLocks noChangeAspect="1" noChangeArrowheads="1"/>
          </p:cNvSpPr>
          <p:nvPr/>
        </p:nvSpPr>
        <p:spPr bwMode="auto">
          <a:xfrm>
            <a:off x="155575" y="-2514600"/>
            <a:ext cx="7000875" cy="5248275"/>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4100" name="AutoShape 4" descr="data:image/jpeg;base64,/9j/4AAQSkZJRgABAQAAAQABAAD/2wCEAAkGBxQTEhQUEhQVFhUXGB0YGRgYGRgdHBkgFxccGBcYGhwfHSggGBolHhcYITIhJSorLi4uHB8zODMsNygtLiwBCgoKDg0OGhAQGy8kHyQsLCwsLCwsLCwsLCwsLCwsLCwsLCwsLCwsLCwsLCwsLCwsLCwsLCwsLCwsLCwsLCwsLP/AABEIAMIBAwMBIgACEQEDEQH/xAAcAAABBQEBAQAAAAAAAAAAAAAGAAIDBAUHAQj/xABGEAABAgQDBQYEBQIEBAQHAAABAhEAAyExBBJBBSJRYXEGE4GRobEyQsHwFCNSYtHh8QcVcoJTkqKyFiQzQxdkc4Ozw9L/xAAYAQADAQEAAAAAAAAAAAAAAAAAAQIDBP/EACQRAQEAAgICAgMAAwEAAAAAAAABAhESITFBAxMyUWFxkfAi/9oADAMBAAIRAxEAPwDoK5TSlEVOUlNSagOKPxgawGOSrLVDlIVvkqZVXBzLABtQ+EFssFwKDWkA2K7CYeWtSzMmqWVFYpLIGY0d0F2sOkY2NsctLO0tpZFHIuQvMagMAp8oAUQTQZlGrtdoixu2SZplysShLZcyMqAoOsh2+YsBY60pWBHtHi1yppSkgyUoKapSCSKzMhSEspi1XBYxky56Z0xGRYKgUlCv2glgT+oUBBiV8pXRsbi5wyPiDVY+EBrpzOBcAEltcsUV7ZmjClcubvBJcEIUpytqKFGANGgU2pjVKKUztAs7tHowdoszcM+HCQkpTlQGcuXIgPbW2T2in5lbyyEkAUTwq1IhldrZy5iXVNZ1kh71YeAirhcMkBZYgZyL8A0ZmzMMHfepLJvxVAbV2x2inzVMDNISEu5PF3bi7QyT2nWk7k6elLWzrvV+leWkYOOxpkzdwlyWr+1ojTtNK8TnxKSyxWjBx8ygGdwWfkINMMr/AOhFM7cYpCwPxKyLtUkdTVh4RrDtriE5c09ypAVZFM1QHa7QH4jB4cqBllg7GpJP9RWKu1pAQypc1Kk0o1RTqa8YWyu4Ox27xBUyZuuqJf8AEXT2zm/CuZLNKgpl14gho5lJBSq5Nw3jo3hXnDUZQ4SEuCXBHGLgldBPaE/HLk4bMRcSJWY0/wBNmiGV2pnpJIRKH/2ZQ6/LVmNoHJW2yhIKpVCGSUqu1LN4Xizhk4paXWhCUqAYitD1XTxhK3sQy+305w5kga/l2/6ekW0/4gU3pqRoAES3U+rP6aUgQlbOmIG4pOdyxIKjvWJI18Ybi9lKlHNMUla3dxxDMG01hF2OJ3bMEJUoJUXIBMpFAdb8G9osK7WTKZVJ6GUj3jnnfUD3q4PC5BjJnygZiTvZTfKW9bcYcFrqkztjPFfyuboFOcZeL7XzJm6sySDZ5SC5GlaExiSUysv5agQ/6s5oLOSYRkSybPR2a38/1iaa3/4jXmISjDuBvHuJflRNf7x4e02IzFMuXIURVky0vfkNYHcHjHUfyDMZ9/IWSXtlZnA5jSNuTtBknJKmFSiLISCWNm+peAvLxXayfMSpEyThymygU7tDYgGuh/tEOH7Tqw5eXhsKkKIfIlb0s5zUZ4G5Ozp8+dNSgFCqqKVuCBmDAsP3DRoWKwM+XMMqapO6kLLFwQpRCdAXeL36T35F+K21LnKzTsPKUQMubKXHCuaNI9qjMkKQQVIZikq0FRUhxalYCUGgd3Gn391i1IQCSASlJZ6VY3t6RMts7KX2KZHagTc6crLyMgD5iBlbkwY9AYpbBmZpuFV/8sT45lA+5jEws0SJqZgfcPwmucVSpj0eLfZueUzJJynu3my5dC5SCT/3EiGqV2TZeFlmTLJAcoS5s7DWM3aeHw+TEHEJT3aAQS5dksQlqMN5mc5jGhsSeDIl0sG8jGH20kjuJysyUEgVU5fK5yhJIGZRCU+CTpE1XpxMrCaGaEkaEVHrCj2cspUQSHeroSo1rcit4UXLGW30etQTXzMD3aja5koUoDM+pJbgAOVYIpsoKDAcq8BanrHL+3mIJUZKd4IBUaM9aB7u/sIWVWENuZijN3hLFwGPzHePC8D+zcLMBzJZnepaxguwktCkL7xSChCAShL5klaj8XzbtddQYEBiCFLCXyElg9g9PSHj7hf0R/j0TM2YEKCG5VWPKhjZ2kRkSAokFaR8QbjHPJs1T/GrzNI9OKWbqer16N1h8Vz5RpKn/lk5l/MaWuecVcPOyggKPwJFjrUxh4FalIb4iS2UXbU9I05ODWCBUZgHzO1OdomzSpntVVimmBWYEhRLFq14mIllKpoSokj4XVRr1rbm/KNzD4DLohRJN0pN/B4ZO2audMlS2QAHUSxGRGqjQA1oBx8Ycu0ZRQwuySpYyFK61CFAkDidANHJvGx/kMqWM0+clCTYEgDwKiM3g8UNudoUYZJw+EAzCilmuU2/3r60Ta4oEz5ylqKlqKlG5USSfGHMNo6G2LxGz3ATiFnLQMF+n5TDwhgEma/dT0LUr9ZUlbi1SylUJsOHCAmFFcINjdKlyVMtKksd0k7r3LEUPT0i/wD5uJiCFTJhqAGzV6NzgX2H2hVLITOebKsQqpSOT3A4HwaDHFlCTKnIGZKgyFJD1+UEUegLG+lwYjKaOU6XJUiWkrQoKJqCtTDrX+0SIQnN8TJFVE1dyXZ6sGNX1iPaG0VqAypS7V5WB6XjOmtLSZ89ZShiAhPzlT06cByLsAXU3VXXpbkqzEmXKDORnVQM9VEXNNBxqYjnbXw0tJSucg1dpabEF7oCvcQF7W23Mn0Jyy9JabUs/wCojyGgEZkXME7dAHaPDKoVgDmhQ4cEe8XKrSVyJqFJswanCoLeFI5mImw09SFZkKKTxBbw5jlDuEHJ0vs9igkGXMJRMKyd5wVO1fp4RtTJbEljS5LN5wH7L2oMWjLMypnJByqYMR9By0uI1k4hBl90UFCiQC6ibDR6G0YZ4dtMc9Mrbu10pxKF4dRKgllkWJqCz0NG5UENwBVie/UA6k5PiZyBm1tZ4n2rgpMupDHgPX+YwU48pWvuyUIWnKWo7WfxUYqTc0jLz208Os5EnKcqjdqFqFj09xFuWg0ZiGemjj15xENsTEYX8Oe7UlfwkgEoBOYgcFVvpXwk2RNSSnM7UsASx94U6QaVgrIJBBABIdna/WNzAzssiWCSF4eYJkvM4dClORy3gx5GL2B2RIUQAyixJAuGvdIJPn1h21pBTmliXmCd7NUtm0zA+loqyzyc/gtX2nliSZqMqwADlCgVVoEkaHSOe9rdsrxKSVrSwG6gfKDRT8VN6eMTzMEkJAK3F2JVQ3ZsxTfi8Z+IwkrLulRVmGYuDmoBdt0itLWtE26XJtmK8LDTlQffrCiyjZiVAEsSwc94RpWjwoW8S411/aONUkE1AapP8xzKdilrnZ7S1rCiSKbgsnWidIKO1e184KUtX4jyGmuusC21MMUiWFLqgqUw0SpQZ2u6vYCC3Y1tT7QyZU5K50t05itdHqM5AzB621s8YOxp0xx3bP8AuAb1iadOU3dkgAOHJYUclJJ+asSbN2UVO0wBLt14/Xyi5Cy78NKTgcQtR/Jk3YukVehubcYrdptn92ZeYIKRTcSUgfz/AHiSZjF4ZDDFhwN1IAWRy1b2jHxW15s3/wBVS5idCQKaWAAEOQNvYkmRloE5nZ3I06xtSZiDQmtGGpf3gM2UpIJzOFfKa+RjdwGKDHOW48PPSJyVi1MWlgz1NtNQ/vFHbG0Pw+DM1J/MnEZDq1ch8Egr6qTD5s78qaUF2Sal7tS5qX5xg/4lzvzZMofChDgdTk9pQi8e03oGmFChRqkoUKFAHogz7HT+9lrw6yWO8g6pUKkj38DxMBggk7FqaejrCy8CCCR3ipwkTEs3xq1OWqtOg8YF+2O0u9nlKfglOhI0cUUfMMOQEHc85J+JmlyRIQrRhulSvMyx5xyd3iMJ7VShQoUaJKPRHkeiALuzZxStJBYguI6FikFclK0pcK+JLsCdD6N5RznCCojpOyQ+EUC1K15N/WM/kOKCUSgoJmMlRFjZ3Nzzc6xT2TsxJxuVVU5FkuxpkKa6H4h5QZ7Nww7tCmDtUtXgA9+UUu0sqQEpVOqEFqOTvgioFSLHqBEKD05OHRJmADOuqUEg8gC9tVnnlENwRKVUZwGfw0dmsY9xOy1gICRmStSQkh6KNBm5Vgl7R7DlYbBJyOZoUkqXqoqGVQ5JoC3IamIKxnidlSSkAlQ4vQhm/u+sVEY3OQCoipcknzbT0ioWMoBz8QIbR3ueTCKs+QoskqLBqfzxtrB1fLO7ak7GgUNSbkUAsQ2po3LSGSCTVIYUd3YsXFy9xaKknD5Q50o5foPb0iWdjXltlG7YjdINWUWoo3pSnF4Wu1TKzpGvFISWYcb8Q+pfWFEsnDhQzFN/Z6a8GhRWo12vYXbMtSlOoF9agNq9j4Wi/MmDuimWAVrJKUuHLKcPxYJFfKBvZmAkrBSSxblTnGjKnSn7oLYFiJhLNUOyqF2o3OJsm9QpbGHjcUqYSFAOohw1izfRooKwuU3DlwxFenPrFnGTiFZqBWtXu4J619YsSpCpgBA1BCiAEkE0BIFY1lsZ2o5GFQUBQcG2WgBIZy92rEsiUiXmDKdQ0rxs9HcWIY840kiWzKCd2qcpSwYuXq2hp1iP8ZKY5gFAsKjqzfpblxtR4je072rGdJT8AdZ1LtahalWr1MKUoi99eHlD15bIyljSjfY6x7PkrcaJ434tS4GnlaH0rDLSLH7QmCUtKQKjo2p5ViP/ABERmmSpospDPpQ5x/8AkiTHSEM2Yq4ilOZi1IkjE4TufnlAAcaPkPQglPgIvG6VewHCiWfIKFFJDEUiNo1S8hR60JoAclMF3YrCvMCtBXygf2Xgysmhbi1K846F2fwglo0BLP0icqciedhzNmYiUR8clKQ/J0kitGK/SOStHScXjzIUFlCiAs5n1SsnMoNzLgDhAx2w2QZc0zU1lzTmBFQCqvkbjq0Th0dDsKHZY8yxol5DkiFliXDIdQHGALuzJDqEdAziThnU/wArgagrDjySqMns5sj5lUSKkxr4hPeTJZ+SW6lU1ZkpHDKKnrGWdVIvydtSVI/LVQCzEM4jC27iJcxASlYNato9AT0uxi9NxHdgs7CzNXVjWv3eMeYrvFBZFTSrPexbh9Iy2WVbfZ/biT3aPhU4B4U19I2O02JQqWZWbfJSGe28CH4O0DpwCJK0ziAZamSpGX5vlVa13HFvClIkJWZi1Bu8WAkO5TmXrqP4hK79vMQQhZTQjMSGqDcJ5WBh8llsA+a7EXpYcREe0ZoSvIhNAWAIoMoAIc1b71rflS56peZ0oCibEvuuGAFnDisCb0ozlEgJJJ/SCTQchpaKkl3ILpGVSupAOXzLRoJlsWdjY+NPJ/ukRzEpFCXqz8y7AePGI5MOXaGRNKEhIKmHBLi7u543hQw4lQoNKWGmkKFujnUU6ShbKlJUAE1cGnBj46Uh0uUgjISlyxSW4Eggnwjruy+ychEshaErKhvF1Ankw+gjG2h2IwkkqUjMlRDpSSSA/XeI0Na8RG7p0AsLMQpJQUoIzVAcEsCKktoSGFKtEeJwFT3b5GCcuYu4snWDSV2UE8lMpciXUVeYVHdCSlRUsjKWBYJHu+RtzsscPMTLUsKIAO4c3xU4Ag0t0ieWO9SlwCM3DlJZQIagB+Klzbx4cISpit0pSDXKWD+I1Iqz18HjcxmzMpyzFLSXAAJ+Jw7htAxDnXzh+H2YBZL01J15i94u2TyOGw5L2ioZWAobm/Iev2Itye8m2WOdxSm7SrfyY3ZXZ4KNQOlzG7hNkBCQjLKbnLlk1uXKCXsHvC5YnMALP2TMdwy+aczf9QEQYaRiJEzOiWotfdJBGqTTpHRsTsQfvZR3gVa3J5xWxGzkAUSBzJJ86+MH2aPgDcfg04khaRkXZQVQ8Q/O9ReM9Ww21EGU3C0AS448PSIRg1g2EL7P0rgEv8jVwibCbDIWkqokGuvkNTBPLw6lKCQHelBGkrZ5BbKpJHHpzoaH1g+2lwgfWZaUKyzFZynKorCUpIVdITd7MrWtA7xZwaJ3dgiZLTnOQEqJy1ykuLMzsaszXAgiwOHkBUz8VKKgUKA7vdqoM6jRTMeMZ2D7OTSgI7zD5CHKqOBYsXSMzGlzW1IvG7KzS/j9mrQhJVKWpJUUlad5A4K0VlIrmNONaRkKwKUIMtRCpR+VakuMxqEl6jWlriCFWOmjIe9UpSVKaiEpIUkjeShACmzAjQFKaUMZ21cKrE1WkFRUMzC4AASXe9GtpCysh6Ayuzr1QsKS5AI5acCel2JiA7E5iDbBdnO7OZioswcpLMXo9Und05ixr5ipFnHp9Ym/JfQmIJ/yWJJWxFAghnBceEE5wqTp6n6wl4LKaOCNDC+2jhFufikpRUiWjzPVrP7e0ewpKJ+bujMZN8y0jM4zci5NKam8RTJIWwUlBIsSkG4ZqxpSHS7ZUgpCSAGfVmSwTXgKVGphXKa6XMZvtPhdmrl/EAoEEBKjmd9QcwNOL6wPLlKSplJCASeNCWYjlTpBFIxGVaSUpPMuoiuhLE63JibEbUlr+KUk8yFFiB7QsbvHtGeMl6Y2BxMubOkBROVAKlBTAZ7pzceWjgwQ7RkJnLSkJyH9ZbMWSbC5T1aBXHkfIR+7dVrVk2DcmuL2MLZcwS56ZnxXD3UXDMP4ir10nfarJlqKmBdWYih1UzA6PRXl5au052JlhKdxVEgZXo4YghgCQ4Yi8auA7LTJkzvH7pJX3iQwKtbg0T8Vi9rCJO0PZ2egLmJV3gvlymjcCDamsGhZ0D0L+JOtEvo9cxHEMYjSoHuwbBlnqkuPZvCGd7QgUPkQ5FW0+Ex5LQTyDP4Zd76xOtMbiqnEH93hCh0xIBIY+R/iFD2nX8dvwm3JImhQ+FjmUUghzYJre1nekWTtDAzpiZZMpSlKIAWhTEipS5Tlfg5jm8idLyOoIUVEMkJLhLuorYOQ4SGo79RBhisLKmZQAmXlYlKgACAGS4QQX3rU4RGfx7vnt2yzQgxOGwKCMyJSXNCkhIcWFKE3gV7T7NlgqnSpqSKPLUA/gUhj4t1MaMnDqlJCUJw7CwZQuan4j6+kZG1MBPUCqYtGQcFUYmjAu2msRj8ec8ldKOH2qUoyFEshm+FieDlNTDUBKg26OIGb1rd/aJMRsnKBlJJ+YNUXqGd7atEC8AQQEFSgaPl3R1NhbVo1mF86LbQwwrlCQGIclBLnSvGLk1dN53Bowavq14pYLDzAc6SClJ/WGvro1PsxpyhmcqDGhBCgygdEkJY0rV9Kxcg2ikyTUqokUJYa2Lg3iCfhkG4UQRqG6mn1jTnTFJUFJBUggBQUag1cpYkFNmBY3huIxYysqWpQIfLlVRteKbPBoB5eGSqiQmp405Vyu0OOzUqsW4igbxJYjxgs2ZgkpFEEP+pJJGpHKJ/wafmzFOj1bkxNYUxlPYUXIIpLoKUSH6kZXfyEZ2NQpybsATQpy9RB9NQWJADCpP8AT5ozFSETCHCTxOpAfhep18oLiWwSnMykkDebhp9IfhEkFm8gYLcZLloD5E30CfvnSsV0JVMLgKU9XUge+vXpGcw1bf2re4zJMqaoEoTQXOW3pFiVhVlsypbPw3jyomNP8JozHmr3b6HWGSMCnM2dQ45aEcNCQPGLmKdvFYaUmiilxo3t/SM7ahSqWpMtgotXLVuCXF+flG8jZMr/AIeZvmVc66x5NwssOBLUa/CiWS78kj1NBckXitFti7KlMwKEqIscu8BoCW6V1jSxktK2MxALF3UA4rzt0aNOecLKXKQrCqUFpJmLZshSCwCE1USQRTiLvGMnbEqdPWiXJmS5WQBKFApzZScywGBBIWhwX0NCa1x6LZsnBSULzJCXvYU6Vhs7Byi4yMFC4HDg3q30i6vZct3GZPi/vrEgwidWPGx8CbiI0bGm7KSzobxccruYycVstQIYA9HgnmYMpFCdbtWIkSQouQynuA4HXhCsMJnDFxmTRtY0dgS5EleYoqzA1JTzAGnOsbM/CMb9SB/Ph6xUl4EE0D1ajjwpBNzohHKnNVxUO9PsxNM2kUZRlUc1AUh25ngK+8CuMwE1NJa1IPAEkdCKeMUpWOx0tT7sxI4Zk+DVBpYU4xeyFW2+zmHxST3stln/ANxAyqHVvi6F45rtjYE7DP8AMlmCwGIDWULpsS9Rz4Gq9uYlQS0pnG9VPjqDSJEpXMU0x2JdzUtoDoPvhE5WE5gvD5jmSqh4s/S8KOizexaVEkJTXm3tCidnqKG3EiTLky0uUzQ5NQo90MymF0jMsD/ZDOzeMTN74LTk7oJJOYk7z0BNH3dOsRdkMemcgS56QqbKUnIpZOYJKwSkszhgYl2jimVNPd90qfNO6kkgAJbM7BswQS1nWeMbSQW68JdsbXT3uHTLc5lpBTmLACYgE3uMzxlqxy8aZpVOMqXnKUJCSpJyqCSk7wZwHcPc0irik/nSlOHQmYp6UyhKhfUFI+xGTsGb+GJCichSkB9CSS5Av/SCyQpWrMxeIwxllUtikHeSFLSz2BZ8pCR6PGnK23PxOcS5oSEsSlIqXcOkF6asX+kYo2ot1FCwQbpeh6g0J5xBt7ayAZa5SDLmal60sK0N9XhGI9n9vVEhE5KBZNWB50YV84tbG2/iJ82YiRIQqSHKVgMGDs2ahBDCwqDArgcLhlkd7LU4Ylb3V8yiOZrE0nbRlFElEyYEoypSkqJRlAUXpr+WeDkkND8gVf8AjzLiEyp8hSApeTMKBzRzoa3Y6hnEEOOnEqQqWXA4a016VeOKycTNKFlZKfzEqAJtUkj052jp+wtoUlkJKnXQAsQDc+ABprWCwbEc2etIDJuxqbcvX0jz8aDQ1+9Pu0TTSCSimQhgq2UgAU9fXjGEjNnKSFAhQFqvy8Kxly/S9N6SoZnNm0paGz5AcsohL2YDwtEcvJKKEkqUpislqJyiqif9zDqNWhmH2iJxWopKUpBalSxZklt4+MVJam2J5cpCaD1Y+8SoljQlz6+UYWJWXKMzqZRAFmSpKXNbupq6gw3F484YBIUTMZiSGSCogUe7DMeYhyC0QJl8CX6v7xHMQaFgT1HpS8DuE2qN9RcpSAGN6u7s7MUmLErHgrCe8YtmI0+JQHi8tVIA3JT50BZypNCsqAA4M7O9vGL3/h+c5dcsgHdUAtJA5hzXxjlPantZJQpMpP5jgksSA298XkQ3KIOzPbWcEzTLmTZaZcsKBXMUtILAABKtxgHJHLxi5J7ibXU8ZhDLVVYUbkB6Ver6lyf7xUWTWB/ZO3ZmIyLWWMyWiYaNVbHwFWi9gdrh1qWXRLIalTx6hhaJ3+jXs7HTyhoTWtm5P6xWl4hSlkJsDR+D09/SKe2Nrd2lZTXIkl2o7hIF61PvEbPTRRjUKBUkE1NBS16X00jyUUrBao8H9IGMFtXvJc1bCgSQDR2Ukq6buYQR7EmpKBMSpqJKgRQZgbK6pP2Yq61suzkV+GraHy6wpbAsAB08+sOmqCZ4SAK1B5fEfKsVZ22pLqzLCcoJc6sQL2HxC8Tj2dSYg6kOeB+kZaUzjMOYDIbZSQaHV7lqRdwe0gsKUycrgIIUnfDVPJrRTw2OSsAoIqqYkOrVBIbSu6qnSAlju3qFK++cSmUqWp3ALA3SXBAULuBRrcYhwOMRMS+YZgWUPrzTWhHkIskipL8v4ha2ZydqEUKUE/6SPRzCiqQk6v09dIUTxNz3Y89MqYghMxKyGOZedJPyqAACgQCXBJ8I39tmYZaSyivMlylJVlKUMrKGoN0ir1Jg62dj8OhKswClaUfXg/w8niDGbaLbiSVPYIGVn0ADjSN06c3w8qcrMsylAd0q7AZlTMpHilIjO2tKW4AQUgs+oDhyPMCOp4fEGa6VkpoCHS4881+vpFNeCzKBQkFKiQlSkDeYVFcxIpQ/1hb72NOSycI5JSshqkeT0MW8HiJCyHSulQXSeZOlKR0lexc6QomRcM6SCL/pFPK/OHSuyCHZfdgH9qqavUUp1EPexoFJxQyFlhXDdKSK01NfKM/Z+HciYSrNRs1gB73HkONOubO7KyH3coYAEMW9U5VfdYuK7MSQljMlgcElAtzI58IJKHHMLgzMzMPmeoowcCnQ+8G2xMKkGW5NFBVNSkO3Qu1YMcB2SkBOZAJc1ImJU9dKACLuE2VLlf8AtK5E0Nbg1IPWHZR0x9mKlsudNBS3BTgC5VZwDweMnZ+Pl/iSVTUutIXLCgQ4WTY20o96NeNXtB2U7zNNQoGZkISFggUG6jOFApBNyBr4Q3ZmwMSoIXNl4Fc2gLhboSl2AWXch+DG7xMxx1rR239sDb21VIlrKQXUHpVkoWEpHUqWST+3yo7MnzcgKsxyzAlQWaTMqE0LjdSlSj8LOQdTB/i9niaFCaMypeksbyTlcZf1XFKBxxENkdjEICACyUlwneeo60q5azmHjdlYC9m4tJE2YkoGWUgDMoMMyl5VklnBJWqpFEi0DuN2itSZROcKXOlJCQf+GlpgY1ZpgoOQ4x0rF9hZXdGWlRSFMaCrJACQa2DA/wB4rY/sEh0zMwRlzFJLukrCUlgKWT91ghaD+xproxQ3aApD3zOsEeCnHnA7gsYpU3OVA1JDKBf8zEZQWozLow+XqY6Bs/sYU973c3OJicu8m1srklyWd+ajybPwn+Gs2WUPNBSnJusflSuwZg5XfgBDlKxxfaxzz5qq0Kkt/pSUt6Exf2WRLkzTvMopQ4zVaXMJYgMPiSPU3aDad/hTPMxZdIBJUXJ1qdLO8Wf/AIfLEsJRMAJJf9xASLB2FDZrxXIaU+yi2FSd3DytTQplg+FYWCnvJqSMyKPY5pgGgdqFhzgr2V/h/OTLXUFSkBDGlgKg6cOkQnsXOlJ7sFClJACVAULlRerMzjWrCIpm7M2hmM9bgIQlI5HMlwWuHJ9IHNpY0KlHK2UgqVqaqRkc3qnj1gol9k50uTNRLAeYU8DSXLSgO9rH+IHdqdjZsumZBKyXZ/0oSmn+024m1ojGQ6ZsXCf+XW/xKo5elvofQxv7DUBLmlRZJTlLXBQqYdQA1X5uOUY+ydn44qUju1lksNzK/FVRWoPpGnsXY2LSnIuWWVkSGYl2WqZmc2JTKDeMKSzydsq9ip4ZEw1yyzo71IHv7Wjn2NxIKZiXUU5s1W/SqoF2Z/Ewd47ZeIVIKUy1JVkUgizbxq5sLEQG7T2LiZbky1sSasGDipYWF6F7+VYFVbB7RKQADQaeVORqzxrduVlTrFMjkAE1BSkEdWDnxgfwODmd4EmWsJdJzZVMeNxxNekaHbSYvu0pSCSt6AvlBNQaCvLn1gvnUP12Zsza6EhIQvNLN0k7yafLx1Mb209pnupq5aySgbwagyh6aO3DlHMfwUwZXQu4LMWu4Hi8HOzpCkpny1KBAQAcwuBKCSQC7hwqp/VweLuMRtVldrKB8xPHc/iFAyNmzTaWsjiBTwhQcRydVwcoJrUv1pXnFibLBJuBo3rYWiupdmMSiaxrXo31jGWNUKwygAo2t9iPU4lR+FSjlLhzmT1bL7w7ErSVA29/SK6FMSR7A+cLYSnHK+YJVV3KRxzGnMxbwWOmuUoSlWa4YAU0GnhGcmcQaMHFaDp4RfkFJ+I7o0S4LNTRn6mHLRW/h9oYpCTmKE1syVM4BrlPO0MwGMnpQnOoTZmY2loSGLto7gfV4xsOpAVRZAuHr58vO1Ynwk9AclZd3ol3518aU/jSZJ4iTZ+PmL+NNg43UAHobesaiMYGeo04eTisB0ja6ARuKWf3FJ8qch/EW8R2jWQzgJswo3KgEVyhaE52pwSPePP80FaN/fgzQIDbqrAAjXe/gVhv+dVALjlnvS9oXMcRl/nBpu3P6uF9IhX2hAuhz/qfxtaBOXtgdLipRrq4F3iP8WlSiSUj/m87wc6OIuTt9RD5AD1NvKJJO3P2BydPDUjR4ChjA/y31JP94auceI++sL7KOI3O2wo1lKpTMCKPwh8rbMpVFAO5DZkm1yahoBklRvmP3pyjyVMyl2J628mg+wcRxjdo4eUCVJUQNWceDm8Up3aLDLSd5aWewIPodekAmNmEk1oS5FOruRQRfwmykryiTOkzjTMEkMhyzk1cX0ehpD52+Icw2JcHOlkBaJy1CxBNRrWnDnFhe00OwU5Giv5BcWgU2ltadhh3SULUUkFTEpSAd4F6C7iwc8YWysTLxbqSpioupJKU1eqWsCHPl1gu9F7EgxhIUc0lLcVK/uY1cDjUlJBUlR/a5L6uDpzgQXs+YkqDWD0IUz2LgkNFUoCd5SgcqmISoBVqEOFBn5REys9HZsfqxOVLpSkMHarV1cD6RTm4gHeUVilN5JHmHgXkbRUlyglKVJ+YpJDXysAPQPHkvFqIfMok66+NYq5zRTETIxKWZK6ksxUB6lNfSM7FT0yzuy3UKfEPUAAtarRirJJID21+/CMubKJcgknWv9a2iOZ6bx2nOUSVolsX0S4ZrmpLZhSl4btCfIUlpuWlQEqUzs4NUnz0eMSRNVzJoXJfnr5xJjVg00uwUKl3PMC8HI9JpWHw5TmIIcjI7HKouQ5Aao0p6xFNmqyflFCSkglWRJoAwTWgv1iqzs4NNdbvxicKoxezC2v9SbnWFyGlgbPmKZRkoJNXDVeoPxCFDJeHS1VoSdQVKB5uAph0j2GSrOwhSKN4f3irMmO39f5jWn7NDFkkn/V/MZMyWQWI8DGdi4jVMOlIYJx1hLTT+IiRCCwlev1hq1xEB09IctB5ecGzTpmxIldNYqoESQbCQLrrEk1YNx56RW849J+6w9g0qOjen1j0TVfqHmPoYiVJjzu+XqIWwuGeogHPanxV/tEQXWtfIxCENZ/vxhFJN4ey0tS5xrUAdfYO0Ws5oSS3g/8ASM+WmJkwbGmpMxiT8pfiS5PoGiv+PY2HBrt5xTzQ0zTxB5GHyGkW3MKMTlCiQEj4Um/mKdAGiXYUgYVO5nK9d7PTROVQIDEcKeMeS1JJ3nHME/X+YuYI4cv3veiwDFLX3iSxI6AHWLmdTrV3DMTtRagXck1dZCik0fIcrpFLAtEMnElNqXq51vrD5skMSmYCATQkgtoagP8AdIrGVxBhXK+z0bN7S5U5EkJGq05s5B8WKa8NI0NjTvxCXBVMTqpEvMeNnuAoPXW0UpWzJJtLlnTeQki3BQIi5JUqUkIlqKEgkshkhyzlkgcBeLyyx14TJdrM+YhLjKssr5t120IDsfGF+OBFyOWUEeFf4iniJ0xReYVKP7nJ84jC+QHn/MY2q0vyZwcm/CnuAS0RLxBe1IglqY2J6PHk81v7/WFs0/4oMzBI5CviX6+fSPJu9VmDednZhTjFTKeUSJlvYp8S3u0G6SVBYOOOv8fWGHEEvQdPsxGQw+IdAT/aGKUeMLYSEnhCiHN1j2FsCyYknh7esYmOTM1YjqFfR4JVyktVafWMnFYWZdJCkng59WeOjLGlKH5z8IilJ5Rfm4ZVyj6RChNbCMdLMyB7CJVSwC+UEcLP5RLMQHFEJpoVV6u8eTJZpbzEPRopqgaiWEjk/wBSYYFcosS5ClBkhRPAB/aF+GWLpKeoI+kIKgMJBeJky2J3qizBKgfX6Qk1uQP9rf8AaINEiyx73Z4jy/rExkahST0P0LQxctjUN5QBFlEJKPDzh7PDzJI4Meh9oAYhNbw8BjHqZf2IQT4wAmhhB+yYuysCpQcFAfRS5aT5KUDDzgpqaFIY0cZVeqXMPVG2d3R4DxjxMoaj1i+vZxDMqWf92X/vCYgKCCxZ+RB9jBrRIvw6eB6ODCCPt4lIiNRtCNO73d+p++UMmjnDs/QeceTEn6wgrFR4w/UQ4y1N8KoSZZf4TaAGmh156Q5dbWj1Mkk0Srwj3IeB9YZI0huP34RYwuHUs/CCP3LSgHk5I94jy3v6QU7FlysgKBtBPFSQCkmxYAEHyMVjN1N6YWI2NNAUrIABVgoL6sUk+sZahBttDBhiUzsU5/4mGUR4tLECGPDLUHCmNwkpfwIBHiIM8ZBj2rNCjyFEKdDnYQEM7E2on+jxXXs5bUmJf/6aY0At7ekSpI6R3ajDbAXhZiSCsrJ4omn2KQB0eJDKmcZh5TJcs+rxttDskTxPkHUonpqcNJVzCQ/kDEkrEFnVKkAm4YpPqkiN2sOhcT5B/LKXQkDmDhj7pBhysFMQH7+apOndpdvAFvKN4cw8eZHBBLcGAf1cekHEcgsqUgnfn9e9w5B8VUPrEyNhuN1KVAh3SuYkHzCh6wRS0kGqnHSvm7ekTpAAoacGhcIOQHmbHxGZxJCW/ck/WvlFqT2fxCbGT4gH3QYLJiQbv5n2eITghoZn/Ov+WhfXD5MBGycYbKlp5A0/5WIHlHp2XiwXzSX/ANKfqiNkbLlMykk9Vr9naGnYMipKCByWsAesHAcg6jAqWd7uAQa5ZgB8AlTDyEWZkiYK9+pDamYOl0gmNLC7KwmZkjOeBdQHgzHxi8Nm4d27qW/OWP7QTAXIJzEE/EsTBynv/wBKiT6RChchB3sMtXMzFD2QmDGZsbDm8lHg6fYiPFbKQhJ7tSkcsxb3f1hcKfKAfFTJSqIkZOG+sn3+kRy9nTNEqV0SrwuBB6mQpKXzFYayX8fiUp+gER4DDlYcTJqEtRKSMo4gZgfJgBC+scgX/lk5/wD0l/8AKr3tGlhuysxSXVmQeGVCv/2A+kGWHw5SW7yYrqJbeYQIjxOFUoF5q0DilRDedPSHPinsc6Fx2Xo/eLPIyJv0MUtrbPShKd1q1KpU9HmVKKfKCRWBmu6ceW0fKfB81Ygx+yMSUnNizlZi7gEHixMK4TXU/wC/2eOXYXUGG6sD/TNI9xEcxU25JPPvHPu8XE4KaFZMybs6kunzYsIsYrYJHxTMOk3qoJ8qB4iy6V7YjqH6q84cqQtgVJUxsSCx6cYuStmlSgkKlf6s6P8A+i3lEu0cF3a8pADAfCpbdQTd70pWJ1dC1lhLGulIOuz/AGcCJYWpawpTKBlrUmhtdqwGSFlK0vQPXMVAVvVO83SOm4NKEy0kJSkZQXSQQXFwolz1Ma/FIjOsnauHUEqyLWSBQzMqh6j1eOf4lRUSSzvVm+kdNxyJU0ZSUnk48CwN459tnZ/dqLKllP7VpcV1S7v4QfLBjWWDCiIqhRivbpshVDFrBywyqCvKFCjuc6Ix4YUKEFmQom5MWloDWEKFBTUVXiRo8hQgRoaRK0KFAawlIa2kUiWNIUKAJpcw8T5whMPE+cKFDJGnBy8z92hyKnKH82iwrhHkKJhvExILwoUMGzYo4E/+ZnjTLLLcyVufQeUKFCDTTLANAB4Qu6S7sHOrCFCiiVcdMIZiRTQxT2kPykH9w/7VQoUTfC8PLAnIGd2D8fGNDZU1RxKUEnKRVLlrHS0KFE+2mPv/AAze10lKcUQlKQMqSwAAdjWMiXb74woUYZ/lTn4xBi7j71EdU2So9zKqaoSTzdIcwoUa/D5rPNJiz7GAT/EDDISqWUoSkkElgA9blrwoUV8v4px8gwQoUKOZs//Z"/>
          <p:cNvSpPr>
            <a:spLocks noChangeAspect="1" noChangeArrowheads="1"/>
          </p:cNvSpPr>
          <p:nvPr/>
        </p:nvSpPr>
        <p:spPr bwMode="auto">
          <a:xfrm>
            <a:off x="155575" y="-2514600"/>
            <a:ext cx="7000875" cy="5248275"/>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4102" name="AutoShape 6" descr="data:image/jpeg;base64,/9j/4AAQSkZJRgABAQAAAQABAAD/2wCEAAkGBxQTEhQUEhQVFhUXGB0YGRgYGRgdHBkgFxccGBcYGhwfHSggGBolHhcYITIhJSorLi4uHB8zODMsNygtLiwBCgoKDg0OGhAQGy8kHyQsLCwsLCwsLCwsLCwsLCwsLCwsLCwsLCwsLCwsLCwsLCwsLCwsLCwsLCwsLCwsLCwsLP/AABEIAMIBAwMBIgACEQEDEQH/xAAcAAABBQEBAQAAAAAAAAAAAAAGAAIDBAUHAQj/xABGEAABAgQDBQYEBQIEBAQHAAABAhEAAyExBBJBBSJRYXEGE4GRobEyQsHwFCNSYtHh8QcVcoJTkqKyFiQzQxdkc4Ozw9L/xAAYAQADAQEAAAAAAAAAAAAAAAAAAQIDBP/EACQRAQEAAgICAgMAAwEAAAAAAAABAhESITFBAxMyUWFxkfAi/9oADAMBAAIRAxEAPwDoK5TSlEVOUlNSagOKPxgawGOSrLVDlIVvkqZVXBzLABtQ+EFssFwKDWkA2K7CYeWtSzMmqWVFYpLIGY0d0F2sOkY2NsctLO0tpZFHIuQvMagMAp8oAUQTQZlGrtdoixu2SZplysShLZcyMqAoOsh2+YsBY60pWBHtHi1yppSkgyUoKapSCSKzMhSEspi1XBYxky56Z0xGRYKgUlCv2glgT+oUBBiV8pXRsbi5wyPiDVY+EBrpzOBcAEltcsUV7ZmjClcubvBJcEIUpytqKFGANGgU2pjVKKUztAs7tHowdoszcM+HCQkpTlQGcuXIgPbW2T2in5lbyyEkAUTwq1IhldrZy5iXVNZ1kh71YeAirhcMkBZYgZyL8A0ZmzMMHfepLJvxVAbV2x2inzVMDNISEu5PF3bi7QyT2nWk7k6elLWzrvV+leWkYOOxpkzdwlyWr+1ojTtNK8TnxKSyxWjBx8ygGdwWfkINMMr/AOhFM7cYpCwPxKyLtUkdTVh4RrDtriE5c09ypAVZFM1QHa7QH4jB4cqBllg7GpJP9RWKu1pAQypc1Kk0o1RTqa8YWyu4Ox27xBUyZuuqJf8AEXT2zm/CuZLNKgpl14gho5lJBSq5Nw3jo3hXnDUZQ4SEuCXBHGLgldBPaE/HLk4bMRcSJWY0/wBNmiGV2pnpJIRKH/2ZQ6/LVmNoHJW2yhIKpVCGSUqu1LN4Xizhk4paXWhCUqAYitD1XTxhK3sQy+305w5kga/l2/6ekW0/4gU3pqRoAES3U+rP6aUgQlbOmIG4pOdyxIKjvWJI18Ybi9lKlHNMUla3dxxDMG01hF2OJ3bMEJUoJUXIBMpFAdb8G9osK7WTKZVJ6GUj3jnnfUD3q4PC5BjJnygZiTvZTfKW9bcYcFrqkztjPFfyuboFOcZeL7XzJm6sySDZ5SC5GlaExiSUysv5agQ/6s5oLOSYRkSybPR2a38/1iaa3/4jXmISjDuBvHuJflRNf7x4e02IzFMuXIURVky0vfkNYHcHjHUfyDMZ9/IWSXtlZnA5jSNuTtBknJKmFSiLISCWNm+peAvLxXayfMSpEyThymygU7tDYgGuh/tEOH7Tqw5eXhsKkKIfIlb0s5zUZ4G5Ozp8+dNSgFCqqKVuCBmDAsP3DRoWKwM+XMMqapO6kLLFwQpRCdAXeL36T35F+K21LnKzTsPKUQMubKXHCuaNI9qjMkKQQVIZikq0FRUhxalYCUGgd3Gn391i1IQCSASlJZ6VY3t6RMts7KX2KZHagTc6crLyMgD5iBlbkwY9AYpbBmZpuFV/8sT45lA+5jEws0SJqZgfcPwmucVSpj0eLfZueUzJJynu3my5dC5SCT/3EiGqV2TZeFlmTLJAcoS5s7DWM3aeHw+TEHEJT3aAQS5dksQlqMN5mc5jGhsSeDIl0sG8jGH20kjuJysyUEgVU5fK5yhJIGZRCU+CTpE1XpxMrCaGaEkaEVHrCj2cspUQSHeroSo1rcit4UXLGW30etQTXzMD3aja5koUoDM+pJbgAOVYIpsoKDAcq8BanrHL+3mIJUZKd4IBUaM9aB7u/sIWVWENuZijN3hLFwGPzHePC8D+zcLMBzJZnepaxguwktCkL7xSChCAShL5klaj8XzbtddQYEBiCFLCXyElg9g9PSHj7hf0R/j0TM2YEKCG5VWPKhjZ2kRkSAokFaR8QbjHPJs1T/GrzNI9OKWbqer16N1h8Vz5RpKn/lk5l/MaWuecVcPOyggKPwJFjrUxh4FalIb4iS2UXbU9I05ODWCBUZgHzO1OdomzSpntVVimmBWYEhRLFq14mIllKpoSokj4XVRr1rbm/KNzD4DLohRJN0pN/B4ZO2audMlS2QAHUSxGRGqjQA1oBx8Ycu0ZRQwuySpYyFK61CFAkDidANHJvGx/kMqWM0+clCTYEgDwKiM3g8UNudoUYZJw+EAzCilmuU2/3r60Ta4oEz5ylqKlqKlG5USSfGHMNo6G2LxGz3ATiFnLQMF+n5TDwhgEma/dT0LUr9ZUlbi1SylUJsOHCAmFFcINjdKlyVMtKksd0k7r3LEUPT0i/wD5uJiCFTJhqAGzV6NzgX2H2hVLITOebKsQqpSOT3A4HwaDHFlCTKnIGZKgyFJD1+UEUegLG+lwYjKaOU6XJUiWkrQoKJqCtTDrX+0SIQnN8TJFVE1dyXZ6sGNX1iPaG0VqAypS7V5WB6XjOmtLSZ89ZShiAhPzlT06cByLsAXU3VXXpbkqzEmXKDORnVQM9VEXNNBxqYjnbXw0tJSucg1dpabEF7oCvcQF7W23Mn0Jyy9JabUs/wCojyGgEZkXME7dAHaPDKoVgDmhQ4cEe8XKrSVyJqFJswanCoLeFI5mImw09SFZkKKTxBbw5jlDuEHJ0vs9igkGXMJRMKyd5wVO1fp4RtTJbEljS5LN5wH7L2oMWjLMypnJByqYMR9By0uI1k4hBl90UFCiQC6ibDR6G0YZ4dtMc9Mrbu10pxKF4dRKgllkWJqCz0NG5UENwBVie/UA6k5PiZyBm1tZ4n2rgpMupDHgPX+YwU48pWvuyUIWnKWo7WfxUYqTc0jLz208Os5EnKcqjdqFqFj09xFuWg0ZiGemjj15xENsTEYX8Oe7UlfwkgEoBOYgcFVvpXwk2RNSSnM7UsASx94U6QaVgrIJBBABIdna/WNzAzssiWCSF4eYJkvM4dClORy3gx5GL2B2RIUQAyixJAuGvdIJPn1h21pBTmliXmCd7NUtm0zA+loqyzyc/gtX2nliSZqMqwADlCgVVoEkaHSOe9rdsrxKSVrSwG6gfKDRT8VN6eMTzMEkJAK3F2JVQ3ZsxTfi8Z+IwkrLulRVmGYuDmoBdt0itLWtE26XJtmK8LDTlQffrCiyjZiVAEsSwc94RpWjwoW8S411/aONUkE1AapP8xzKdilrnZ7S1rCiSKbgsnWidIKO1e184KUtX4jyGmuusC21MMUiWFLqgqUw0SpQZ2u6vYCC3Y1tT7QyZU5K50t05itdHqM5AzB621s8YOxp0xx3bP8AuAb1iadOU3dkgAOHJYUclJJ+asSbN2UVO0wBLt14/Xyi5Cy78NKTgcQtR/Jk3YukVehubcYrdptn92ZeYIKRTcSUgfz/AHiSZjF4ZDDFhwN1IAWRy1b2jHxW15s3/wBVS5idCQKaWAAEOQNvYkmRloE5nZ3I06xtSZiDQmtGGpf3gM2UpIJzOFfKa+RjdwGKDHOW48PPSJyVi1MWlgz1NtNQ/vFHbG0Pw+DM1J/MnEZDq1ch8Egr6qTD5s78qaUF2Sal7tS5qX5xg/4lzvzZMofChDgdTk9pQi8e03oGmFChRqkoUKFAHogz7HT+9lrw6yWO8g6pUKkj38DxMBggk7FqaejrCy8CCCR3ipwkTEs3xq1OWqtOg8YF+2O0u9nlKfglOhI0cUUfMMOQEHc85J+JmlyRIQrRhulSvMyx5xyd3iMJ7VShQoUaJKPRHkeiALuzZxStJBYguI6FikFclK0pcK+JLsCdD6N5RznCCojpOyQ+EUC1K15N/WM/kOKCUSgoJmMlRFjZ3Nzzc6xT2TsxJxuVVU5FkuxpkKa6H4h5QZ7Nww7tCmDtUtXgA9+UUu0sqQEpVOqEFqOTvgioFSLHqBEKD05OHRJmADOuqUEg8gC9tVnnlENwRKVUZwGfw0dmsY9xOy1gICRmStSQkh6KNBm5Vgl7R7DlYbBJyOZoUkqXqoqGVQ5JoC3IamIKxnidlSSkAlQ4vQhm/u+sVEY3OQCoipcknzbT0ioWMoBz8QIbR3ueTCKs+QoskqLBqfzxtrB1fLO7ak7GgUNSbkUAsQ2po3LSGSCTVIYUd3YsXFy9xaKknD5Q50o5foPb0iWdjXltlG7YjdINWUWoo3pSnF4Wu1TKzpGvFISWYcb8Q+pfWFEsnDhQzFN/Z6a8GhRWo12vYXbMtSlOoF9agNq9j4Wi/MmDuimWAVrJKUuHLKcPxYJFfKBvZmAkrBSSxblTnGjKnSn7oLYFiJhLNUOyqF2o3OJsm9QpbGHjcUqYSFAOohw1izfRooKwuU3DlwxFenPrFnGTiFZqBWtXu4J619YsSpCpgBA1BCiAEkE0BIFY1lsZ2o5GFQUBQcG2WgBIZy92rEsiUiXmDKdQ0rxs9HcWIY840kiWzKCd2qcpSwYuXq2hp1iP8ZKY5gFAsKjqzfpblxtR4je072rGdJT8AdZ1LtahalWr1MKUoi99eHlD15bIyljSjfY6x7PkrcaJ434tS4GnlaH0rDLSLH7QmCUtKQKjo2p5ViP/ABERmmSpospDPpQ5x/8AkiTHSEM2Yq4ilOZi1IkjE4TufnlAAcaPkPQglPgIvG6VewHCiWfIKFFJDEUiNo1S8hR60JoAclMF3YrCvMCtBXygf2Xgysmhbi1K846F2fwglo0BLP0icqciedhzNmYiUR8clKQ/J0kitGK/SOStHScXjzIUFlCiAs5n1SsnMoNzLgDhAx2w2QZc0zU1lzTmBFQCqvkbjq0Th0dDsKHZY8yxol5DkiFliXDIdQHGALuzJDqEdAziThnU/wArgagrDjySqMns5sj5lUSKkxr4hPeTJZ+SW6lU1ZkpHDKKnrGWdVIvydtSVI/LVQCzEM4jC27iJcxASlYNato9AT0uxi9NxHdgs7CzNXVjWv3eMeYrvFBZFTSrPexbh9Iy2WVbfZ/biT3aPhU4B4U19I2O02JQqWZWbfJSGe28CH4O0DpwCJK0ziAZamSpGX5vlVa13HFvClIkJWZi1Bu8WAkO5TmXrqP4hK79vMQQhZTQjMSGqDcJ5WBh8llsA+a7EXpYcREe0ZoSvIhNAWAIoMoAIc1b71rflS56peZ0oCibEvuuGAFnDisCb0ozlEgJJJ/SCTQchpaKkl3ILpGVSupAOXzLRoJlsWdjY+NPJ/ukRzEpFCXqz8y7AePGI5MOXaGRNKEhIKmHBLi7u543hQw4lQoNKWGmkKFujnUU6ShbKlJUAE1cGnBj46Uh0uUgjISlyxSW4Eggnwjruy+ychEshaErKhvF1Ankw+gjG2h2IwkkqUjMlRDpSSSA/XeI0Na8RG7p0AsLMQpJQUoIzVAcEsCKktoSGFKtEeJwFT3b5GCcuYu4snWDSV2UE8lMpciXUVeYVHdCSlRUsjKWBYJHu+RtzsscPMTLUsKIAO4c3xU4Ag0t0ieWO9SlwCM3DlJZQIagB+Klzbx4cISpit0pSDXKWD+I1Iqz18HjcxmzMpyzFLSXAAJ+Jw7htAxDnXzh+H2YBZL01J15i94u2TyOGw5L2ioZWAobm/Iev2Itye8m2WOdxSm7SrfyY3ZXZ4KNQOlzG7hNkBCQjLKbnLlk1uXKCXsHvC5YnMALP2TMdwy+aczf9QEQYaRiJEzOiWotfdJBGqTTpHRsTsQfvZR3gVa3J5xWxGzkAUSBzJJ86+MH2aPgDcfg04khaRkXZQVQ8Q/O9ReM9Ww21EGU3C0AS448PSIRg1g2EL7P0rgEv8jVwibCbDIWkqokGuvkNTBPLw6lKCQHelBGkrZ5BbKpJHHpzoaH1g+2lwgfWZaUKyzFZynKorCUpIVdITd7MrWtA7xZwaJ3dgiZLTnOQEqJy1ykuLMzsaszXAgiwOHkBUz8VKKgUKA7vdqoM6jRTMeMZ2D7OTSgI7zD5CHKqOBYsXSMzGlzW1IvG7KzS/j9mrQhJVKWpJUUlad5A4K0VlIrmNONaRkKwKUIMtRCpR+VakuMxqEl6jWlriCFWOmjIe9UpSVKaiEpIUkjeShACmzAjQFKaUMZ21cKrE1WkFRUMzC4AASXe9GtpCysh6Ayuzr1QsKS5AI5acCel2JiA7E5iDbBdnO7OZioswcpLMXo9Und05ixr5ipFnHp9Ym/JfQmIJ/yWJJWxFAghnBceEE5wqTp6n6wl4LKaOCNDC+2jhFufikpRUiWjzPVrP7e0ewpKJ+bujMZN8y0jM4zci5NKam8RTJIWwUlBIsSkG4ZqxpSHS7ZUgpCSAGfVmSwTXgKVGphXKa6XMZvtPhdmrl/EAoEEBKjmd9QcwNOL6wPLlKSplJCASeNCWYjlTpBFIxGVaSUpPMuoiuhLE63JibEbUlr+KUk8yFFiB7QsbvHtGeMl6Y2BxMubOkBROVAKlBTAZ7pzceWjgwQ7RkJnLSkJyH9ZbMWSbC5T1aBXHkfIR+7dVrVk2DcmuL2MLZcwS56ZnxXD3UXDMP4ir10nfarJlqKmBdWYih1UzA6PRXl5au052JlhKdxVEgZXo4YghgCQ4Yi8auA7LTJkzvH7pJX3iQwKtbg0T8Vi9rCJO0PZ2egLmJV3gvlymjcCDamsGhZ0D0L+JOtEvo9cxHEMYjSoHuwbBlnqkuPZvCGd7QgUPkQ5FW0+Ex5LQTyDP4Zd76xOtMbiqnEH93hCh0xIBIY+R/iFD2nX8dvwm3JImhQ+FjmUUghzYJre1nekWTtDAzpiZZMpSlKIAWhTEipS5Tlfg5jm8idLyOoIUVEMkJLhLuorYOQ4SGo79RBhisLKmZQAmXlYlKgACAGS4QQX3rU4RGfx7vnt2yzQgxOGwKCMyJSXNCkhIcWFKE3gV7T7NlgqnSpqSKPLUA/gUhj4t1MaMnDqlJCUJw7CwZQuan4j6+kZG1MBPUCqYtGQcFUYmjAu2msRj8ec8ldKOH2qUoyFEshm+FieDlNTDUBKg26OIGb1rd/aJMRsnKBlJJ+YNUXqGd7atEC8AQQEFSgaPl3R1NhbVo1mF86LbQwwrlCQGIclBLnSvGLk1dN53Bowavq14pYLDzAc6SClJ/WGvro1PsxpyhmcqDGhBCgygdEkJY0rV9Kxcg2ikyTUqokUJYa2Lg3iCfhkG4UQRqG6mn1jTnTFJUFJBUggBQUag1cpYkFNmBY3huIxYysqWpQIfLlVRteKbPBoB5eGSqiQmp405Vyu0OOzUqsW4igbxJYjxgs2ZgkpFEEP+pJJGpHKJ/wafmzFOj1bkxNYUxlPYUXIIpLoKUSH6kZXfyEZ2NQpybsATQpy9RB9NQWJADCpP8AT5ozFSETCHCTxOpAfhep18oLiWwSnMykkDebhp9IfhEkFm8gYLcZLloD5E30CfvnSsV0JVMLgKU9XUge+vXpGcw1bf2re4zJMqaoEoTQXOW3pFiVhVlsypbPw3jyomNP8JozHmr3b6HWGSMCnM2dQ45aEcNCQPGLmKdvFYaUmiilxo3t/SM7ahSqWpMtgotXLVuCXF+flG8jZMr/AIeZvmVc66x5NwssOBLUa/CiWS78kj1NBckXitFti7KlMwKEqIscu8BoCW6V1jSxktK2MxALF3UA4rzt0aNOecLKXKQrCqUFpJmLZshSCwCE1USQRTiLvGMnbEqdPWiXJmS5WQBKFApzZScywGBBIWhwX0NCa1x6LZsnBSULzJCXvYU6Vhs7Byi4yMFC4HDg3q30i6vZct3GZPi/vrEgwidWPGx8CbiI0bGm7KSzobxccruYycVstQIYA9HgnmYMpFCdbtWIkSQouQynuA4HXhCsMJnDFxmTRtY0dgS5EleYoqzA1JTzAGnOsbM/CMb9SB/Ph6xUl4EE0D1ajjwpBNzohHKnNVxUO9PsxNM2kUZRlUc1AUh25ngK+8CuMwE1NJa1IPAEkdCKeMUpWOx0tT7sxI4Zk+DVBpYU4xeyFW2+zmHxST3stln/ANxAyqHVvi6F45rtjYE7DP8AMlmCwGIDWULpsS9Rz4Gq9uYlQS0pnG9VPjqDSJEpXMU0x2JdzUtoDoPvhE5WE5gvD5jmSqh4s/S8KOizexaVEkJTXm3tCidnqKG3EiTLky0uUzQ5NQo90MymF0jMsD/ZDOzeMTN74LTk7oJJOYk7z0BNH3dOsRdkMemcgS56QqbKUnIpZOYJKwSkszhgYl2jimVNPd90qfNO6kkgAJbM7BswQS1nWeMbSQW68JdsbXT3uHTLc5lpBTmLACYgE3uMzxlqxy8aZpVOMqXnKUJCSpJyqCSk7wZwHcPc0irik/nSlOHQmYp6UyhKhfUFI+xGTsGb+GJCichSkB9CSS5Av/SCyQpWrMxeIwxllUtikHeSFLSz2BZ8pCR6PGnK23PxOcS5oSEsSlIqXcOkF6asX+kYo2ot1FCwQbpeh6g0J5xBt7ayAZa5SDLmal60sK0N9XhGI9n9vVEhE5KBZNWB50YV84tbG2/iJ82YiRIQqSHKVgMGDs2ahBDCwqDArgcLhlkd7LU4Ylb3V8yiOZrE0nbRlFElEyYEoypSkqJRlAUXpr+WeDkkND8gVf8AjzLiEyp8hSApeTMKBzRzoa3Y6hnEEOOnEqQqWXA4a016VeOKycTNKFlZKfzEqAJtUkj052jp+wtoUlkJKnXQAsQDc+ABprWCwbEc2etIDJuxqbcvX0jz8aDQ1+9Pu0TTSCSimQhgq2UgAU9fXjGEjNnKSFAhQFqvy8Kxly/S9N6SoZnNm0paGz5AcsohL2YDwtEcvJKKEkqUpislqJyiqif9zDqNWhmH2iJxWopKUpBalSxZklt4+MVJam2J5cpCaD1Y+8SoljQlz6+UYWJWXKMzqZRAFmSpKXNbupq6gw3F484YBIUTMZiSGSCogUe7DMeYhyC0QJl8CX6v7xHMQaFgT1HpS8DuE2qN9RcpSAGN6u7s7MUmLErHgrCe8YtmI0+JQHi8tVIA3JT50BZypNCsqAA4M7O9vGL3/h+c5dcsgHdUAtJA5hzXxjlPantZJQpMpP5jgksSA298XkQ3KIOzPbWcEzTLmTZaZcsKBXMUtILAABKtxgHJHLxi5J7ibXU8ZhDLVVYUbkB6Ver6lyf7xUWTWB/ZO3ZmIyLWWMyWiYaNVbHwFWi9gdrh1qWXRLIalTx6hhaJ3+jXs7HTyhoTWtm5P6xWl4hSlkJsDR+D09/SKe2Nrd2lZTXIkl2o7hIF61PvEbPTRRjUKBUkE1NBS16X00jyUUrBao8H9IGMFtXvJc1bCgSQDR2Ukq6buYQR7EmpKBMSpqJKgRQZgbK6pP2Yq61suzkV+GraHy6wpbAsAB08+sOmqCZ4SAK1B5fEfKsVZ22pLqzLCcoJc6sQL2HxC8Tj2dSYg6kOeB+kZaUzjMOYDIbZSQaHV7lqRdwe0gsKUycrgIIUnfDVPJrRTw2OSsAoIqqYkOrVBIbSu6qnSAlju3qFK++cSmUqWp3ALA3SXBAULuBRrcYhwOMRMS+YZgWUPrzTWhHkIskipL8v4ha2ZydqEUKUE/6SPRzCiqQk6v09dIUTxNz3Y89MqYghMxKyGOZedJPyqAACgQCXBJ8I39tmYZaSyivMlylJVlKUMrKGoN0ir1Jg62dj8OhKswClaUfXg/w8niDGbaLbiSVPYIGVn0ADjSN06c3w8qcrMsylAd0q7AZlTMpHilIjO2tKW4AQUgs+oDhyPMCOp4fEGa6VkpoCHS4881+vpFNeCzKBQkFKiQlSkDeYVFcxIpQ/1hb72NOSycI5JSshqkeT0MW8HiJCyHSulQXSeZOlKR0lexc6QomRcM6SCL/pFPK/OHSuyCHZfdgH9qqavUUp1EPexoFJxQyFlhXDdKSK01NfKM/Z+HciYSrNRs1gB73HkONOubO7KyH3coYAEMW9U5VfdYuK7MSQljMlgcElAtzI58IJKHHMLgzMzMPmeoowcCnQ+8G2xMKkGW5NFBVNSkO3Qu1YMcB2SkBOZAJc1ImJU9dKACLuE2VLlf8AtK5E0Nbg1IPWHZR0x9mKlsudNBS3BTgC5VZwDweMnZ+Pl/iSVTUutIXLCgQ4WTY20o96NeNXtB2U7zNNQoGZkISFggUG6jOFApBNyBr4Q3ZmwMSoIXNl4Fc2gLhboSl2AWXch+DG7xMxx1rR239sDb21VIlrKQXUHpVkoWEpHUqWST+3yo7MnzcgKsxyzAlQWaTMqE0LjdSlSj8LOQdTB/i9niaFCaMypeksbyTlcZf1XFKBxxENkdjEICACyUlwneeo60q5azmHjdlYC9m4tJE2YkoGWUgDMoMMyl5VklnBJWqpFEi0DuN2itSZROcKXOlJCQf+GlpgY1ZpgoOQ4x0rF9hZXdGWlRSFMaCrJACQa2DA/wB4rY/sEh0zMwRlzFJLukrCUlgKWT91ghaD+xproxQ3aApD3zOsEeCnHnA7gsYpU3OVA1JDKBf8zEZQWozLow+XqY6Bs/sYU973c3OJicu8m1srklyWd+ajybPwn+Gs2WUPNBSnJusflSuwZg5XfgBDlKxxfaxzz5qq0Kkt/pSUt6Exf2WRLkzTvMopQ4zVaXMJYgMPiSPU3aDad/hTPMxZdIBJUXJ1qdLO8Wf/AIfLEsJRMAJJf9xASLB2FDZrxXIaU+yi2FSd3DytTQplg+FYWCnvJqSMyKPY5pgGgdqFhzgr2V/h/OTLXUFSkBDGlgKg6cOkQnsXOlJ7sFClJACVAULlRerMzjWrCIpm7M2hmM9bgIQlI5HMlwWuHJ9IHNpY0KlHK2UgqVqaqRkc3qnj1gol9k50uTNRLAeYU8DSXLSgO9rH+IHdqdjZsumZBKyXZ/0oSmn+024m1ojGQ6ZsXCf+XW/xKo5elvofQxv7DUBLmlRZJTlLXBQqYdQA1X5uOUY+ydn44qUju1lksNzK/FVRWoPpGnsXY2LSnIuWWVkSGYl2WqZmc2JTKDeMKSzydsq9ip4ZEw1yyzo71IHv7Wjn2NxIKZiXUU5s1W/SqoF2Z/Ewd47ZeIVIKUy1JVkUgizbxq5sLEQG7T2LiZbky1sSasGDipYWF6F7+VYFVbB7RKQADQaeVORqzxrduVlTrFMjkAE1BSkEdWDnxgfwODmd4EmWsJdJzZVMeNxxNekaHbSYvu0pSCSt6AvlBNQaCvLn1gvnUP12Zsza6EhIQvNLN0k7yafLx1Mb209pnupq5aySgbwagyh6aO3DlHMfwUwZXQu4LMWu4Hi8HOzpCkpny1KBAQAcwuBKCSQC7hwqp/VweLuMRtVldrKB8xPHc/iFAyNmzTaWsjiBTwhQcRydVwcoJrUv1pXnFibLBJuBo3rYWiupdmMSiaxrXo31jGWNUKwygAo2t9iPU4lR+FSjlLhzmT1bL7w7ErSVA29/SK6FMSR7A+cLYSnHK+YJVV3KRxzGnMxbwWOmuUoSlWa4YAU0GnhGcmcQaMHFaDp4RfkFJ+I7o0S4LNTRn6mHLRW/h9oYpCTmKE1syVM4BrlPO0MwGMnpQnOoTZmY2loSGLto7gfV4xsOpAVRZAuHr58vO1Ynwk9AclZd3ol3518aU/jSZJ4iTZ+PmL+NNg43UAHobesaiMYGeo04eTisB0ja6ARuKWf3FJ8qch/EW8R2jWQzgJswo3KgEVyhaE52pwSPePP80FaN/fgzQIDbqrAAjXe/gVhv+dVALjlnvS9oXMcRl/nBpu3P6uF9IhX2hAuhz/qfxtaBOXtgdLipRrq4F3iP8WlSiSUj/m87wc6OIuTt9RD5AD1NvKJJO3P2BydPDUjR4ChjA/y31JP94auceI++sL7KOI3O2wo1lKpTMCKPwh8rbMpVFAO5DZkm1yahoBklRvmP3pyjyVMyl2J628mg+wcRxjdo4eUCVJUQNWceDm8Up3aLDLSd5aWewIPodekAmNmEk1oS5FOruRQRfwmykryiTOkzjTMEkMhyzk1cX0ehpD52+Icw2JcHOlkBaJy1CxBNRrWnDnFhe00OwU5Giv5BcWgU2ltadhh3SULUUkFTEpSAd4F6C7iwc8YWysTLxbqSpioupJKU1eqWsCHPl1gu9F7EgxhIUc0lLcVK/uY1cDjUlJBUlR/a5L6uDpzgQXs+YkqDWD0IUz2LgkNFUoCd5SgcqmISoBVqEOFBn5REys9HZsfqxOVLpSkMHarV1cD6RTm4gHeUVilN5JHmHgXkbRUlyglKVJ+YpJDXysAPQPHkvFqIfMok66+NYq5zRTETIxKWZK6ksxUB6lNfSM7FT0yzuy3UKfEPUAAtarRirJJID21+/CMubKJcgknWv9a2iOZ6bx2nOUSVolsX0S4ZrmpLZhSl4btCfIUlpuWlQEqUzs4NUnz0eMSRNVzJoXJfnr5xJjVg00uwUKl3PMC8HI9JpWHw5TmIIcjI7HKouQ5Aao0p6xFNmqyflFCSkglWRJoAwTWgv1iqzs4NNdbvxicKoxezC2v9SbnWFyGlgbPmKZRkoJNXDVeoPxCFDJeHS1VoSdQVKB5uAph0j2GSrOwhSKN4f3irMmO39f5jWn7NDFkkn/V/MZMyWQWI8DGdi4jVMOlIYJx1hLTT+IiRCCwlev1hq1xEB09IctB5ecGzTpmxIldNYqoESQbCQLrrEk1YNx56RW849J+6w9g0qOjen1j0TVfqHmPoYiVJjzu+XqIWwuGeogHPanxV/tEQXWtfIxCENZ/vxhFJN4ey0tS5xrUAdfYO0Ws5oSS3g/8ASM+WmJkwbGmpMxiT8pfiS5PoGiv+PY2HBrt5xTzQ0zTxB5GHyGkW3MKMTlCiQEj4Um/mKdAGiXYUgYVO5nK9d7PTROVQIDEcKeMeS1JJ3nHME/X+YuYI4cv3veiwDFLX3iSxI6AHWLmdTrV3DMTtRagXck1dZCik0fIcrpFLAtEMnElNqXq51vrD5skMSmYCATQkgtoagP8AdIrGVxBhXK+z0bN7S5U5EkJGq05s5B8WKa8NI0NjTvxCXBVMTqpEvMeNnuAoPXW0UpWzJJtLlnTeQki3BQIi5JUqUkIlqKEgkshkhyzlkgcBeLyyx14TJdrM+YhLjKssr5t120IDsfGF+OBFyOWUEeFf4iniJ0xReYVKP7nJ84jC+QHn/MY2q0vyZwcm/CnuAS0RLxBe1IglqY2J6PHk81v7/WFs0/4oMzBI5CviX6+fSPJu9VmDednZhTjFTKeUSJlvYp8S3u0G6SVBYOOOv8fWGHEEvQdPsxGQw+IdAT/aGKUeMLYSEnhCiHN1j2FsCyYknh7esYmOTM1YjqFfR4JVyktVafWMnFYWZdJCkng59WeOjLGlKH5z8IilJ5Rfm4ZVyj6RChNbCMdLMyB7CJVSwC+UEcLP5RLMQHFEJpoVV6u8eTJZpbzEPRopqgaiWEjk/wBSYYFcosS5ClBkhRPAB/aF+GWLpKeoI+kIKgMJBeJky2J3qizBKgfX6Qk1uQP9rf8AaINEiyx73Z4jy/rExkahST0P0LQxctjUN5QBFlEJKPDzh7PDzJI4Meh9oAYhNbw8BjHqZf2IQT4wAmhhB+yYuysCpQcFAfRS5aT5KUDDzgpqaFIY0cZVeqXMPVG2d3R4DxjxMoaj1i+vZxDMqWf92X/vCYgKCCxZ+RB9jBrRIvw6eB6ODCCPt4lIiNRtCNO73d+p++UMmjnDs/QeceTEn6wgrFR4w/UQ4y1N8KoSZZf4TaAGmh156Q5dbWj1Mkk0Srwj3IeB9YZI0huP34RYwuHUs/CCP3LSgHk5I94jy3v6QU7FlysgKBtBPFSQCkmxYAEHyMVjN1N6YWI2NNAUrIABVgoL6sUk+sZahBttDBhiUzsU5/4mGUR4tLECGPDLUHCmNwkpfwIBHiIM8ZBj2rNCjyFEKdDnYQEM7E2on+jxXXs5bUmJf/6aY0At7ekSpI6R3ajDbAXhZiSCsrJ4omn2KQB0eJDKmcZh5TJcs+rxttDskTxPkHUonpqcNJVzCQ/kDEkrEFnVKkAm4YpPqkiN2sOhcT5B/LKXQkDmDhj7pBhysFMQH7+apOndpdvAFvKN4cw8eZHBBLcGAf1cekHEcgsqUgnfn9e9w5B8VUPrEyNhuN1KVAh3SuYkHzCh6wRS0kGqnHSvm7ekTpAAoacGhcIOQHmbHxGZxJCW/ck/WvlFqT2fxCbGT4gH3QYLJiQbv5n2eITghoZn/Ov+WhfXD5MBGycYbKlp5A0/5WIHlHp2XiwXzSX/ANKfqiNkbLlMykk9Vr9naGnYMipKCByWsAesHAcg6jAqWd7uAQa5ZgB8AlTDyEWZkiYK9+pDamYOl0gmNLC7KwmZkjOeBdQHgzHxi8Nm4d27qW/OWP7QTAXIJzEE/EsTBynv/wBKiT6RChchB3sMtXMzFD2QmDGZsbDm8lHg6fYiPFbKQhJ7tSkcsxb3f1hcKfKAfFTJSqIkZOG+sn3+kRy9nTNEqV0SrwuBB6mQpKXzFYayX8fiUp+gER4DDlYcTJqEtRKSMo4gZgfJgBC+scgX/lk5/wD0l/8AKr3tGlhuysxSXVmQeGVCv/2A+kGWHw5SW7yYrqJbeYQIjxOFUoF5q0DilRDedPSHPinsc6Fx2Xo/eLPIyJv0MUtrbPShKd1q1KpU9HmVKKfKCRWBmu6ceW0fKfB81Ygx+yMSUnNizlZi7gEHixMK4TXU/wC/2eOXYXUGG6sD/TNI9xEcxU25JPPvHPu8XE4KaFZMybs6kunzYsIsYrYJHxTMOk3qoJ8qB4iy6V7YjqH6q84cqQtgVJUxsSCx6cYuStmlSgkKlf6s6P8A+i3lEu0cF3a8pADAfCpbdQTd70pWJ1dC1lhLGulIOuz/AGcCJYWpawpTKBlrUmhtdqwGSFlK0vQPXMVAVvVO83SOm4NKEy0kJSkZQXSQQXFwolz1Ma/FIjOsnauHUEqyLWSBQzMqh6j1eOf4lRUSSzvVm+kdNxyJU0ZSUnk48CwN459tnZ/dqLKllP7VpcV1S7v4QfLBjWWDCiIqhRivbpshVDFrBywyqCvKFCjuc6Ix4YUKEFmQom5MWloDWEKFBTUVXiRo8hQgRoaRK0KFAawlIa2kUiWNIUKAJpcw8T5whMPE+cKFDJGnBy8z92hyKnKH82iwrhHkKJhvExILwoUMGzYo4E/+ZnjTLLLcyVufQeUKFCDTTLANAB4Qu6S7sHOrCFCiiVcdMIZiRTQxT2kPykH9w/7VQoUTfC8PLAnIGd2D8fGNDZU1RxKUEnKRVLlrHS0KFE+2mPv/AAze10lKcUQlKQMqSwAAdjWMiXb74woUYZ/lTn4xBi7j71EdU2So9zKqaoSTzdIcwoUa/D5rPNJiz7GAT/EDDISqWUoSkkElgA9blrwoUV8v4px8gwQoUKOZs//Z"/>
          <p:cNvSpPr>
            <a:spLocks noChangeAspect="1" noChangeArrowheads="1"/>
          </p:cNvSpPr>
          <p:nvPr/>
        </p:nvSpPr>
        <p:spPr bwMode="auto">
          <a:xfrm>
            <a:off x="155575" y="-2514600"/>
            <a:ext cx="7000875" cy="5248275"/>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pic>
        <p:nvPicPr>
          <p:cNvPr id="4104" name="Picture 8" descr="https://c2.staticflickr.com/2/1222/1027149843_45c93e9f36_b.jpg"/>
          <p:cNvPicPr>
            <a:picLocks noChangeAspect="1" noChangeArrowheads="1"/>
          </p:cNvPicPr>
          <p:nvPr/>
        </p:nvPicPr>
        <p:blipFill>
          <a:blip r:embed="rId2" cstate="print"/>
          <a:srcRect/>
          <a:stretch>
            <a:fillRect/>
          </a:stretch>
        </p:blipFill>
        <p:spPr bwMode="auto">
          <a:xfrm>
            <a:off x="4286248" y="3214686"/>
            <a:ext cx="4714908" cy="3534578"/>
          </a:xfrm>
          <a:prstGeom prst="rect">
            <a:avLst/>
          </a:prstGeom>
          <a:noFill/>
        </p:spPr>
      </p:pic>
    </p:spTree>
  </p:cSld>
  <p:clrMapOvr>
    <a:masterClrMapping/>
  </p:clrMapOvr>
  <p:transition>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30833"/>
            <a:ext cx="5292080" cy="70326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B-INDUSTRIAL WASTE OR EFFLUENTS</a:t>
            </a:r>
            <a:endParaRPr kumimoji="0" lang="en-US" sz="1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The effluents of breweries, factories,       tanneries, dying textiles, paper and pulp mills contain major pollutants like oils,plastics,metallic wastes phenols,toxin,acids,salts</a:t>
            </a:r>
            <a:r>
              <a:rPr kumimoji="0" lang="en-US" sz="23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 . Industrial waste also have acids and alkalies,flourides,free ammonia, ammonic nitrogen. When these effluents fall into river or water bodies there is increase of toxic substances and deoxygenating of water.</a:t>
            </a:r>
            <a:endParaRPr kumimoji="0" lang="en-US" sz="23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Besides these Nitrate,Copper,Chromium,mercury,lead  are the heavy metallic effluents discharged from industries and cause serious health hazards of living organisms. Lead is responsible for causing damage in liver and kidney.</a:t>
            </a:r>
            <a:endParaRPr kumimoji="0" lang="en-US" sz="23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rgbClr val="0000FF"/>
              </a:solidFill>
              <a:effectLst/>
              <a:latin typeface="Arial" pitchFamily="34" charset="0"/>
              <a:cs typeface="Arial" pitchFamily="34" charset="0"/>
            </a:endParaRPr>
          </a:p>
        </p:txBody>
      </p:sp>
      <p:sp>
        <p:nvSpPr>
          <p:cNvPr id="3074" name="AutoShape 2" descr="data:image/jpeg;base64,/9j/4AAQSkZJRgABAQAAAQABAAD/2wCEAAkGBxQTEhQUEhQVFhUXGB0YGRgYGRgdHBkgFxccGBcYGhwfHSggGBolHhcYITIhJSorLi4uHB8zODMsNygtLiwBCgoKDg0OGhAQGy8kHyQsLCwsLCwsLCwsLCwsLCwsLCwsLCwsLCwsLCwsLCwsLCwsLCwsLCwsLCwsLCwsLCwsLP/AABEIAMIBAwMBIgACEQEDEQH/xAAcAAABBQEBAQAAAAAAAAAAAAAGAAIDBAUHAQj/xABGEAABAgQDBQYEBQIEBAQHAAABAhEAAyExBBJBBSJRYXEGE4GRobEyQsHwFCNSYtHh8QcVcoJTkqKyFiQzQxdkc4Ozw9L/xAAYAQADAQEAAAAAAAAAAAAAAAAAAQIDBP/EACQRAQEAAgICAgMAAwEAAAAAAAABAhESITFBAxMyUWFxkfAi/9oADAMBAAIRAxEAPwDoK5TSlEVOUlNSagOKPxgawGOSrLVDlIVvkqZVXBzLABtQ+EFssFwKDWkA2K7CYeWtSzMmqWVFYpLIGY0d0F2sOkY2NsctLO0tpZFHIuQvMagMAp8oAUQTQZlGrtdoixu2SZplysShLZcyMqAoOsh2+YsBY60pWBHtHi1yppSkgyUoKapSCSKzMhSEspi1XBYxky56Z0xGRYKgUlCv2glgT+oUBBiV8pXRsbi5wyPiDVY+EBrpzOBcAEltcsUV7ZmjClcubvBJcEIUpytqKFGANGgU2pjVKKUztAs7tHowdoszcM+HCQkpTlQGcuXIgPbW2T2in5lbyyEkAUTwq1IhldrZy5iXVNZ1kh71YeAirhcMkBZYgZyL8A0ZmzMMHfepLJvxVAbV2x2inzVMDNISEu5PF3bi7QyT2nWk7k6elLWzrvV+leWkYOOxpkzdwlyWr+1ojTtNK8TnxKSyxWjBx8ygGdwWfkINMMr/AOhFM7cYpCwPxKyLtUkdTVh4RrDtriE5c09ypAVZFM1QHa7QH4jB4cqBllg7GpJP9RWKu1pAQypc1Kk0o1RTqa8YWyu4Ox27xBUyZuuqJf8AEXT2zm/CuZLNKgpl14gho5lJBSq5Nw3jo3hXnDUZQ4SEuCXBHGLgldBPaE/HLk4bMRcSJWY0/wBNmiGV2pnpJIRKH/2ZQ6/LVmNoHJW2yhIKpVCGSUqu1LN4Xizhk4paXWhCUqAYitD1XTxhK3sQy+305w5kga/l2/6ekW0/4gU3pqRoAES3U+rP6aUgQlbOmIG4pOdyxIKjvWJI18Ybi9lKlHNMUla3dxxDMG01hF2OJ3bMEJUoJUXIBMpFAdb8G9osK7WTKZVJ6GUj3jnnfUD3q4PC5BjJnygZiTvZTfKW9bcYcFrqkztjPFfyuboFOcZeL7XzJm6sySDZ5SC5GlaExiSUysv5agQ/6s5oLOSYRkSybPR2a38/1iaa3/4jXmISjDuBvHuJflRNf7x4e02IzFMuXIURVky0vfkNYHcHjHUfyDMZ9/IWSXtlZnA5jSNuTtBknJKmFSiLISCWNm+peAvLxXayfMSpEyThymygU7tDYgGuh/tEOH7Tqw5eXhsKkKIfIlb0s5zUZ4G5Ozp8+dNSgFCqqKVuCBmDAsP3DRoWKwM+XMMqapO6kLLFwQpRCdAXeL36T35F+K21LnKzTsPKUQMubKXHCuaNI9qjMkKQQVIZikq0FRUhxalYCUGgd3Gn391i1IQCSASlJZ6VY3t6RMts7KX2KZHagTc6crLyMgD5iBlbkwY9AYpbBmZpuFV/8sT45lA+5jEws0SJqZgfcPwmucVSpj0eLfZueUzJJynu3my5dC5SCT/3EiGqV2TZeFlmTLJAcoS5s7DWM3aeHw+TEHEJT3aAQS5dksQlqMN5mc5jGhsSeDIl0sG8jGH20kjuJysyUEgVU5fK5yhJIGZRCU+CTpE1XpxMrCaGaEkaEVHrCj2cspUQSHeroSo1rcit4UXLGW30etQTXzMD3aja5koUoDM+pJbgAOVYIpsoKDAcq8BanrHL+3mIJUZKd4IBUaM9aB7u/sIWVWENuZijN3hLFwGPzHePC8D+zcLMBzJZnepaxguwktCkL7xSChCAShL5klaj8XzbtddQYEBiCFLCXyElg9g9PSHj7hf0R/j0TM2YEKCG5VWPKhjZ2kRkSAokFaR8QbjHPJs1T/GrzNI9OKWbqer16N1h8Vz5RpKn/lk5l/MaWuecVcPOyggKPwJFjrUxh4FalIb4iS2UXbU9I05ODWCBUZgHzO1OdomzSpntVVimmBWYEhRLFq14mIllKpoSokj4XVRr1rbm/KNzD4DLohRJN0pN/B4ZO2audMlS2QAHUSxGRGqjQA1oBx8Ycu0ZRQwuySpYyFK61CFAkDidANHJvGx/kMqWM0+clCTYEgDwKiM3g8UNudoUYZJw+EAzCilmuU2/3r60Ta4oEz5ylqKlqKlG5USSfGHMNo6G2LxGz3ATiFnLQMF+n5TDwhgEma/dT0LUr9ZUlbi1SylUJsOHCAmFFcINjdKlyVMtKksd0k7r3LEUPT0i/wD5uJiCFTJhqAGzV6NzgX2H2hVLITOebKsQqpSOT3A4HwaDHFlCTKnIGZKgyFJD1+UEUegLG+lwYjKaOU6XJUiWkrQoKJqCtTDrX+0SIQnN8TJFVE1dyXZ6sGNX1iPaG0VqAypS7V5WB6XjOmtLSZ89ZShiAhPzlT06cByLsAXU3VXXpbkqzEmXKDORnVQM9VEXNNBxqYjnbXw0tJSucg1dpabEF7oCvcQF7W23Mn0Jyy9JabUs/wCojyGgEZkXME7dAHaPDKoVgDmhQ4cEe8XKrSVyJqFJswanCoLeFI5mImw09SFZkKKTxBbw5jlDuEHJ0vs9igkGXMJRMKyd5wVO1fp4RtTJbEljS5LN5wH7L2oMWjLMypnJByqYMR9By0uI1k4hBl90UFCiQC6ibDR6G0YZ4dtMc9Mrbu10pxKF4dRKgllkWJqCz0NG5UENwBVie/UA6k5PiZyBm1tZ4n2rgpMupDHgPX+YwU48pWvuyUIWnKWo7WfxUYqTc0jLz208Os5EnKcqjdqFqFj09xFuWg0ZiGemjj15xENsTEYX8Oe7UlfwkgEoBOYgcFVvpXwk2RNSSnM7UsASx94U6QaVgrIJBBABIdna/WNzAzssiWCSF4eYJkvM4dClORy3gx5GL2B2RIUQAyixJAuGvdIJPn1h21pBTmliXmCd7NUtm0zA+loqyzyc/gtX2nliSZqMqwADlCgVVoEkaHSOe9rdsrxKSVrSwG6gfKDRT8VN6eMTzMEkJAK3F2JVQ3ZsxTfi8Z+IwkrLulRVmGYuDmoBdt0itLWtE26XJtmK8LDTlQffrCiyjZiVAEsSwc94RpWjwoW8S411/aONUkE1AapP8xzKdilrnZ7S1rCiSKbgsnWidIKO1e184KUtX4jyGmuusC21MMUiWFLqgqUw0SpQZ2u6vYCC3Y1tT7QyZU5K50t05itdHqM5AzB621s8YOxp0xx3bP8AuAb1iadOU3dkgAOHJYUclJJ+asSbN2UVO0wBLt14/Xyi5Cy78NKTgcQtR/Jk3YukVehubcYrdptn92ZeYIKRTcSUgfz/AHiSZjF4ZDDFhwN1IAWRy1b2jHxW15s3/wBVS5idCQKaWAAEOQNvYkmRloE5nZ3I06xtSZiDQmtGGpf3gM2UpIJzOFfKa+RjdwGKDHOW48PPSJyVi1MWlgz1NtNQ/vFHbG0Pw+DM1J/MnEZDq1ch8Egr6qTD5s78qaUF2Sal7tS5qX5xg/4lzvzZMofChDgdTk9pQi8e03oGmFChRqkoUKFAHogz7HT+9lrw6yWO8g6pUKkj38DxMBggk7FqaejrCy8CCCR3ipwkTEs3xq1OWqtOg8YF+2O0u9nlKfglOhI0cUUfMMOQEHc85J+JmlyRIQrRhulSvMyx5xyd3iMJ7VShQoUaJKPRHkeiALuzZxStJBYguI6FikFclK0pcK+JLsCdD6N5RznCCojpOyQ+EUC1K15N/WM/kOKCUSgoJmMlRFjZ3Nzzc6xT2TsxJxuVVU5FkuxpkKa6H4h5QZ7Nww7tCmDtUtXgA9+UUu0sqQEpVOqEFqOTvgioFSLHqBEKD05OHRJmADOuqUEg8gC9tVnnlENwRKVUZwGfw0dmsY9xOy1gICRmStSQkh6KNBm5Vgl7R7DlYbBJyOZoUkqXqoqGVQ5JoC3IamIKxnidlSSkAlQ4vQhm/u+sVEY3OQCoipcknzbT0ioWMoBz8QIbR3ueTCKs+QoskqLBqfzxtrB1fLO7ak7GgUNSbkUAsQ2po3LSGSCTVIYUd3YsXFy9xaKknD5Q50o5foPb0iWdjXltlG7YjdINWUWoo3pSnF4Wu1TKzpGvFISWYcb8Q+pfWFEsnDhQzFN/Z6a8GhRWo12vYXbMtSlOoF9agNq9j4Wi/MmDuimWAVrJKUuHLKcPxYJFfKBvZmAkrBSSxblTnGjKnSn7oLYFiJhLNUOyqF2o3OJsm9QpbGHjcUqYSFAOohw1izfRooKwuU3DlwxFenPrFnGTiFZqBWtXu4J619YsSpCpgBA1BCiAEkE0BIFY1lsZ2o5GFQUBQcG2WgBIZy92rEsiUiXmDKdQ0rxs9HcWIY840kiWzKCd2qcpSwYuXq2hp1iP8ZKY5gFAsKjqzfpblxtR4je072rGdJT8AdZ1LtahalWr1MKUoi99eHlD15bIyljSjfY6x7PkrcaJ434tS4GnlaH0rDLSLH7QmCUtKQKjo2p5ViP/ABERmmSpospDPpQ5x/8AkiTHSEM2Yq4ilOZi1IkjE4TufnlAAcaPkPQglPgIvG6VewHCiWfIKFFJDEUiNo1S8hR60JoAclMF3YrCvMCtBXygf2Xgysmhbi1K846F2fwglo0BLP0icqciedhzNmYiUR8clKQ/J0kitGK/SOStHScXjzIUFlCiAs5n1SsnMoNzLgDhAx2w2QZc0zU1lzTmBFQCqvkbjq0Th0dDsKHZY8yxol5DkiFliXDIdQHGALuzJDqEdAziThnU/wArgagrDjySqMns5sj5lUSKkxr4hPeTJZ+SW6lU1ZkpHDKKnrGWdVIvydtSVI/LVQCzEM4jC27iJcxASlYNato9AT0uxi9NxHdgs7CzNXVjWv3eMeYrvFBZFTSrPexbh9Iy2WVbfZ/biT3aPhU4B4U19I2O02JQqWZWbfJSGe28CH4O0DpwCJK0ziAZamSpGX5vlVa13HFvClIkJWZi1Bu8WAkO5TmXrqP4hK79vMQQhZTQjMSGqDcJ5WBh8llsA+a7EXpYcREe0ZoSvIhNAWAIoMoAIc1b71rflS56peZ0oCibEvuuGAFnDisCb0ozlEgJJJ/SCTQchpaKkl3ILpGVSupAOXzLRoJlsWdjY+NPJ/ukRzEpFCXqz8y7AePGI5MOXaGRNKEhIKmHBLi7u543hQw4lQoNKWGmkKFujnUU6ShbKlJUAE1cGnBj46Uh0uUgjISlyxSW4Eggnwjruy+ychEshaErKhvF1Ankw+gjG2h2IwkkqUjMlRDpSSSA/XeI0Na8RG7p0AsLMQpJQUoIzVAcEsCKktoSGFKtEeJwFT3b5GCcuYu4snWDSV2UE8lMpciXUVeYVHdCSlRUsjKWBYJHu+RtzsscPMTLUsKIAO4c3xU4Ag0t0ieWO9SlwCM3DlJZQIagB+Klzbx4cISpit0pSDXKWD+I1Iqz18HjcxmzMpyzFLSXAAJ+Jw7htAxDnXzh+H2YBZL01J15i94u2TyOGw5L2ioZWAobm/Iev2Itye8m2WOdxSm7SrfyY3ZXZ4KNQOlzG7hNkBCQjLKbnLlk1uXKCXsHvC5YnMALP2TMdwy+aczf9QEQYaRiJEzOiWotfdJBGqTTpHRsTsQfvZR3gVa3J5xWxGzkAUSBzJJ86+MH2aPgDcfg04khaRkXZQVQ8Q/O9ReM9Ww21EGU3C0AS448PSIRg1g2EL7P0rgEv8jVwibCbDIWkqokGuvkNTBPLw6lKCQHelBGkrZ5BbKpJHHpzoaH1g+2lwgfWZaUKyzFZynKorCUpIVdITd7MrWtA7xZwaJ3dgiZLTnOQEqJy1ykuLMzsaszXAgiwOHkBUz8VKKgUKA7vdqoM6jRTMeMZ2D7OTSgI7zD5CHKqOBYsXSMzGlzW1IvG7KzS/j9mrQhJVKWpJUUlad5A4K0VlIrmNONaRkKwKUIMtRCpR+VakuMxqEl6jWlriCFWOmjIe9UpSVKaiEpIUkjeShACmzAjQFKaUMZ21cKrE1WkFRUMzC4AASXe9GtpCysh6Ayuzr1QsKS5AI5acCel2JiA7E5iDbBdnO7OZioswcpLMXo9Und05ixr5ipFnHp9Ym/JfQmIJ/yWJJWxFAghnBceEE5wqTp6n6wl4LKaOCNDC+2jhFufikpRUiWjzPVrP7e0ewpKJ+bujMZN8y0jM4zci5NKam8RTJIWwUlBIsSkG4ZqxpSHS7ZUgpCSAGfVmSwTXgKVGphXKa6XMZvtPhdmrl/EAoEEBKjmd9QcwNOL6wPLlKSplJCASeNCWYjlTpBFIxGVaSUpPMuoiuhLE63JibEbUlr+KUk8yFFiB7QsbvHtGeMl6Y2BxMubOkBROVAKlBTAZ7pzceWjgwQ7RkJnLSkJyH9ZbMWSbC5T1aBXHkfIR+7dVrVk2DcmuL2MLZcwS56ZnxXD3UXDMP4ir10nfarJlqKmBdWYih1UzA6PRXl5au052JlhKdxVEgZXo4YghgCQ4Yi8auA7LTJkzvH7pJX3iQwKtbg0T8Vi9rCJO0PZ2egLmJV3gvlymjcCDamsGhZ0D0L+JOtEvo9cxHEMYjSoHuwbBlnqkuPZvCGd7QgUPkQ5FW0+Ex5LQTyDP4Zd76xOtMbiqnEH93hCh0xIBIY+R/iFD2nX8dvwm3JImhQ+FjmUUghzYJre1nekWTtDAzpiZZMpSlKIAWhTEipS5Tlfg5jm8idLyOoIUVEMkJLhLuorYOQ4SGo79RBhisLKmZQAmXlYlKgACAGS4QQX3rU4RGfx7vnt2yzQgxOGwKCMyJSXNCkhIcWFKE3gV7T7NlgqnSpqSKPLUA/gUhj4t1MaMnDqlJCUJw7CwZQuan4j6+kZG1MBPUCqYtGQcFUYmjAu2msRj8ec8ldKOH2qUoyFEshm+FieDlNTDUBKg26OIGb1rd/aJMRsnKBlJJ+YNUXqGd7atEC8AQQEFSgaPl3R1NhbVo1mF86LbQwwrlCQGIclBLnSvGLk1dN53Bowavq14pYLDzAc6SClJ/WGvro1PsxpyhmcqDGhBCgygdEkJY0rV9Kxcg2ikyTUqokUJYa2Lg3iCfhkG4UQRqG6mn1jTnTFJUFJBUggBQUag1cpYkFNmBY3huIxYysqWpQIfLlVRteKbPBoB5eGSqiQmp405Vyu0OOzUqsW4igbxJYjxgs2ZgkpFEEP+pJJGpHKJ/wafmzFOj1bkxNYUxlPYUXIIpLoKUSH6kZXfyEZ2NQpybsATQpy9RB9NQWJADCpP8AT5ozFSETCHCTxOpAfhep18oLiWwSnMykkDebhp9IfhEkFm8gYLcZLloD5E30CfvnSsV0JVMLgKU9XUge+vXpGcw1bf2re4zJMqaoEoTQXOW3pFiVhVlsypbPw3jyomNP8JozHmr3b6HWGSMCnM2dQ45aEcNCQPGLmKdvFYaUmiilxo3t/SM7ahSqWpMtgotXLVuCXF+flG8jZMr/AIeZvmVc66x5NwssOBLUa/CiWS78kj1NBckXitFti7KlMwKEqIscu8BoCW6V1jSxktK2MxALF3UA4rzt0aNOecLKXKQrCqUFpJmLZshSCwCE1USQRTiLvGMnbEqdPWiXJmS5WQBKFApzZScywGBBIWhwX0NCa1x6LZsnBSULzJCXvYU6Vhs7Byi4yMFC4HDg3q30i6vZct3GZPi/vrEgwidWPGx8CbiI0bGm7KSzobxccruYycVstQIYA9HgnmYMpFCdbtWIkSQouQynuA4HXhCsMJnDFxmTRtY0dgS5EleYoqzA1JTzAGnOsbM/CMb9SB/Ph6xUl4EE0D1ajjwpBNzohHKnNVxUO9PsxNM2kUZRlUc1AUh25ngK+8CuMwE1NJa1IPAEkdCKeMUpWOx0tT7sxI4Zk+DVBpYU4xeyFW2+zmHxST3stln/ANxAyqHVvi6F45rtjYE7DP8AMlmCwGIDWULpsS9Rz4Gq9uYlQS0pnG9VPjqDSJEpXMU0x2JdzUtoDoPvhE5WE5gvD5jmSqh4s/S8KOizexaVEkJTXm3tCidnqKG3EiTLky0uUzQ5NQo90MymF0jMsD/ZDOzeMTN74LTk7oJJOYk7z0BNH3dOsRdkMemcgS56QqbKUnIpZOYJKwSkszhgYl2jimVNPd90qfNO6kkgAJbM7BswQS1nWeMbSQW68JdsbXT3uHTLc5lpBTmLACYgE3uMzxlqxy8aZpVOMqXnKUJCSpJyqCSk7wZwHcPc0irik/nSlOHQmYp6UyhKhfUFI+xGTsGb+GJCichSkB9CSS5Av/SCyQpWrMxeIwxllUtikHeSFLSz2BZ8pCR6PGnK23PxOcS5oSEsSlIqXcOkF6asX+kYo2ot1FCwQbpeh6g0J5xBt7ayAZa5SDLmal60sK0N9XhGI9n9vVEhE5KBZNWB50YV84tbG2/iJ82YiRIQqSHKVgMGDs2ahBDCwqDArgcLhlkd7LU4Ylb3V8yiOZrE0nbRlFElEyYEoypSkqJRlAUXpr+WeDkkND8gVf8AjzLiEyp8hSApeTMKBzRzoa3Y6hnEEOOnEqQqWXA4a016VeOKycTNKFlZKfzEqAJtUkj052jp+wtoUlkJKnXQAsQDc+ABprWCwbEc2etIDJuxqbcvX0jz8aDQ1+9Pu0TTSCSimQhgq2UgAU9fXjGEjNnKSFAhQFqvy8Kxly/S9N6SoZnNm0paGz5AcsohL2YDwtEcvJKKEkqUpislqJyiqif9zDqNWhmH2iJxWopKUpBalSxZklt4+MVJam2J5cpCaD1Y+8SoljQlz6+UYWJWXKMzqZRAFmSpKXNbupq6gw3F484YBIUTMZiSGSCogUe7DMeYhyC0QJl8CX6v7xHMQaFgT1HpS8DuE2qN9RcpSAGN6u7s7MUmLErHgrCe8YtmI0+JQHi8tVIA3JT50BZypNCsqAA4M7O9vGL3/h+c5dcsgHdUAtJA5hzXxjlPantZJQpMpP5jgksSA298XkQ3KIOzPbWcEzTLmTZaZcsKBXMUtILAABKtxgHJHLxi5J7ibXU8ZhDLVVYUbkB6Ver6lyf7xUWTWB/ZO3ZmIyLWWMyWiYaNVbHwFWi9gdrh1qWXRLIalTx6hhaJ3+jXs7HTyhoTWtm5P6xWl4hSlkJsDR+D09/SKe2Nrd2lZTXIkl2o7hIF61PvEbPTRRjUKBUkE1NBS16X00jyUUrBao8H9IGMFtXvJc1bCgSQDR2Ukq6buYQR7EmpKBMSpqJKgRQZgbK6pP2Yq61suzkV+GraHy6wpbAsAB08+sOmqCZ4SAK1B5fEfKsVZ22pLqzLCcoJc6sQL2HxC8Tj2dSYg6kOeB+kZaUzjMOYDIbZSQaHV7lqRdwe0gsKUycrgIIUnfDVPJrRTw2OSsAoIqqYkOrVBIbSu6qnSAlju3qFK++cSmUqWp3ALA3SXBAULuBRrcYhwOMRMS+YZgWUPrzTWhHkIskipL8v4ha2ZydqEUKUE/6SPRzCiqQk6v09dIUTxNz3Y89MqYghMxKyGOZedJPyqAACgQCXBJ8I39tmYZaSyivMlylJVlKUMrKGoN0ir1Jg62dj8OhKswClaUfXg/w8niDGbaLbiSVPYIGVn0ADjSN06c3w8qcrMsylAd0q7AZlTMpHilIjO2tKW4AQUgs+oDhyPMCOp4fEGa6VkpoCHS4881+vpFNeCzKBQkFKiQlSkDeYVFcxIpQ/1hb72NOSycI5JSshqkeT0MW8HiJCyHSulQXSeZOlKR0lexc6QomRcM6SCL/pFPK/OHSuyCHZfdgH9qqavUUp1EPexoFJxQyFlhXDdKSK01NfKM/Z+HciYSrNRs1gB73HkONOubO7KyH3coYAEMW9U5VfdYuK7MSQljMlgcElAtzI58IJKHHMLgzMzMPmeoowcCnQ+8G2xMKkGW5NFBVNSkO3Qu1YMcB2SkBOZAJc1ImJU9dKACLuE2VLlf8AtK5E0Nbg1IPWHZR0x9mKlsudNBS3BTgC5VZwDweMnZ+Pl/iSVTUutIXLCgQ4WTY20o96NeNXtB2U7zNNQoGZkISFggUG6jOFApBNyBr4Q3ZmwMSoIXNl4Fc2gLhboSl2AWXch+DG7xMxx1rR239sDb21VIlrKQXUHpVkoWEpHUqWST+3yo7MnzcgKsxyzAlQWaTMqE0LjdSlSj8LOQdTB/i9niaFCaMypeksbyTlcZf1XFKBxxENkdjEICACyUlwneeo60q5azmHjdlYC9m4tJE2YkoGWUgDMoMMyl5VklnBJWqpFEi0DuN2itSZROcKXOlJCQf+GlpgY1ZpgoOQ4x0rF9hZXdGWlRSFMaCrJACQa2DA/wB4rY/sEh0zMwRlzFJLukrCUlgKWT91ghaD+xproxQ3aApD3zOsEeCnHnA7gsYpU3OVA1JDKBf8zEZQWozLow+XqY6Bs/sYU973c3OJicu8m1srklyWd+ajybPwn+Gs2WUPNBSnJusflSuwZg5XfgBDlKxxfaxzz5qq0Kkt/pSUt6Exf2WRLkzTvMopQ4zVaXMJYgMPiSPU3aDad/hTPMxZdIBJUXJ1qdLO8Wf/AIfLEsJRMAJJf9xASLB2FDZrxXIaU+yi2FSd3DytTQplg+FYWCnvJqSMyKPY5pgGgdqFhzgr2V/h/OTLXUFSkBDGlgKg6cOkQnsXOlJ7sFClJACVAULlRerMzjWrCIpm7M2hmM9bgIQlI5HMlwWuHJ9IHNpY0KlHK2UgqVqaqRkc3qnj1gol9k50uTNRLAeYU8DSXLSgO9rH+IHdqdjZsumZBKyXZ/0oSmn+024m1ojGQ6ZsXCf+XW/xKo5elvofQxv7DUBLmlRZJTlLXBQqYdQA1X5uOUY+ydn44qUju1lksNzK/FVRWoPpGnsXY2LSnIuWWVkSGYl2WqZmc2JTKDeMKSzydsq9ip4ZEw1yyzo71IHv7Wjn2NxIKZiXUU5s1W/SqoF2Z/Ewd47ZeIVIKUy1JVkUgizbxq5sLEQG7T2LiZbky1sSasGDipYWF6F7+VYFVbB7RKQADQaeVORqzxrduVlTrFMjkAE1BSkEdWDnxgfwODmd4EmWsJdJzZVMeNxxNekaHbSYvu0pSCSt6AvlBNQaCvLn1gvnUP12Zsza6EhIQvNLN0k7yafLx1Mb209pnupq5aySgbwagyh6aO3DlHMfwUwZXQu4LMWu4Hi8HOzpCkpny1KBAQAcwuBKCSQC7hwqp/VweLuMRtVldrKB8xPHc/iFAyNmzTaWsjiBTwhQcRydVwcoJrUv1pXnFibLBJuBo3rYWiupdmMSiaxrXo31jGWNUKwygAo2t9iPU4lR+FSjlLhzmT1bL7w7ErSVA29/SK6FMSR7A+cLYSnHK+YJVV3KRxzGnMxbwWOmuUoSlWa4YAU0GnhGcmcQaMHFaDp4RfkFJ+I7o0S4LNTRn6mHLRW/h9oYpCTmKE1syVM4BrlPO0MwGMnpQnOoTZmY2loSGLto7gfV4xsOpAVRZAuHr58vO1Ynwk9AclZd3ol3518aU/jSZJ4iTZ+PmL+NNg43UAHobesaiMYGeo04eTisB0ja6ARuKWf3FJ8qch/EW8R2jWQzgJswo3KgEVyhaE52pwSPePP80FaN/fgzQIDbqrAAjXe/gVhv+dVALjlnvS9oXMcRl/nBpu3P6uF9IhX2hAuhz/qfxtaBOXtgdLipRrq4F3iP8WlSiSUj/m87wc6OIuTt9RD5AD1NvKJJO3P2BydPDUjR4ChjA/y31JP94auceI++sL7KOI3O2wo1lKpTMCKPwh8rbMpVFAO5DZkm1yahoBklRvmP3pyjyVMyl2J628mg+wcRxjdo4eUCVJUQNWceDm8Up3aLDLSd5aWewIPodekAmNmEk1oS5FOruRQRfwmykryiTOkzjTMEkMhyzk1cX0ehpD52+Icw2JcHOlkBaJy1CxBNRrWnDnFhe00OwU5Giv5BcWgU2ltadhh3SULUUkFTEpSAd4F6C7iwc8YWysTLxbqSpioupJKU1eqWsCHPl1gu9F7EgxhIUc0lLcVK/uY1cDjUlJBUlR/a5L6uDpzgQXs+YkqDWD0IUz2LgkNFUoCd5SgcqmISoBVqEOFBn5REys9HZsfqxOVLpSkMHarV1cD6RTm4gHeUVilN5JHmHgXkbRUlyglKVJ+YpJDXysAPQPHkvFqIfMok66+NYq5zRTETIxKWZK6ksxUB6lNfSM7FT0yzuy3UKfEPUAAtarRirJJID21+/CMubKJcgknWv9a2iOZ6bx2nOUSVolsX0S4ZrmpLZhSl4btCfIUlpuWlQEqUzs4NUnz0eMSRNVzJoXJfnr5xJjVg00uwUKl3PMC8HI9JpWHw5TmIIcjI7HKouQ5Aao0p6xFNmqyflFCSkglWRJoAwTWgv1iqzs4NNdbvxicKoxezC2v9SbnWFyGlgbPmKZRkoJNXDVeoPxCFDJeHS1VoSdQVKB5uAph0j2GSrOwhSKN4f3irMmO39f5jWn7NDFkkn/V/MZMyWQWI8DGdi4jVMOlIYJx1hLTT+IiRCCwlev1hq1xEB09IctB5ecGzTpmxIldNYqoESQbCQLrrEk1YNx56RW849J+6w9g0qOjen1j0TVfqHmPoYiVJjzu+XqIWwuGeogHPanxV/tEQXWtfIxCENZ/vxhFJN4ey0tS5xrUAdfYO0Ws5oSS3g/8ASM+WmJkwbGmpMxiT8pfiS5PoGiv+PY2HBrt5xTzQ0zTxB5GHyGkW3MKMTlCiQEj4Um/mKdAGiXYUgYVO5nK9d7PTROVQIDEcKeMeS1JJ3nHME/X+YuYI4cv3veiwDFLX3iSxI6AHWLmdTrV3DMTtRagXck1dZCik0fIcrpFLAtEMnElNqXq51vrD5skMSmYCATQkgtoagP8AdIrGVxBhXK+z0bN7S5U5EkJGq05s5B8WKa8NI0NjTvxCXBVMTqpEvMeNnuAoPXW0UpWzJJtLlnTeQki3BQIi5JUqUkIlqKEgkshkhyzlkgcBeLyyx14TJdrM+YhLjKssr5t120IDsfGF+OBFyOWUEeFf4iniJ0xReYVKP7nJ84jC+QHn/MY2q0vyZwcm/CnuAS0RLxBe1IglqY2J6PHk81v7/WFs0/4oMzBI5CviX6+fSPJu9VmDednZhTjFTKeUSJlvYp8S3u0G6SVBYOOOv8fWGHEEvQdPsxGQw+IdAT/aGKUeMLYSEnhCiHN1j2FsCyYknh7esYmOTM1YjqFfR4JVyktVafWMnFYWZdJCkng59WeOjLGlKH5z8IilJ5Rfm4ZVyj6RChNbCMdLMyB7CJVSwC+UEcLP5RLMQHFEJpoVV6u8eTJZpbzEPRopqgaiWEjk/wBSYYFcosS5ClBkhRPAB/aF+GWLpKeoI+kIKgMJBeJky2J3qizBKgfX6Qk1uQP9rf8AaINEiyx73Z4jy/rExkahST0P0LQxctjUN5QBFlEJKPDzh7PDzJI4Meh9oAYhNbw8BjHqZf2IQT4wAmhhB+yYuysCpQcFAfRS5aT5KUDDzgpqaFIY0cZVeqXMPVG2d3R4DxjxMoaj1i+vZxDMqWf92X/vCYgKCCxZ+RB9jBrRIvw6eB6ODCCPt4lIiNRtCNO73d+p++UMmjnDs/QeceTEn6wgrFR4w/UQ4y1N8KoSZZf4TaAGmh156Q5dbWj1Mkk0Srwj3IeB9YZI0huP34RYwuHUs/CCP3LSgHk5I94jy3v6QU7FlysgKBtBPFSQCkmxYAEHyMVjN1N6YWI2NNAUrIABVgoL6sUk+sZahBttDBhiUzsU5/4mGUR4tLECGPDLUHCmNwkpfwIBHiIM8ZBj2rNCjyFEKdDnYQEM7E2on+jxXXs5bUmJf/6aY0At7ekSpI6R3ajDbAXhZiSCsrJ4omn2KQB0eJDKmcZh5TJcs+rxttDskTxPkHUonpqcNJVzCQ/kDEkrEFnVKkAm4YpPqkiN2sOhcT5B/LKXQkDmDhj7pBhysFMQH7+apOndpdvAFvKN4cw8eZHBBLcGAf1cekHEcgsqUgnfn9e9w5B8VUPrEyNhuN1KVAh3SuYkHzCh6wRS0kGqnHSvm7ekTpAAoacGhcIOQHmbHxGZxJCW/ck/WvlFqT2fxCbGT4gH3QYLJiQbv5n2eITghoZn/Ov+WhfXD5MBGycYbKlp5A0/5WIHlHp2XiwXzSX/ANKfqiNkbLlMykk9Vr9naGnYMipKCByWsAesHAcg6jAqWd7uAQa5ZgB8AlTDyEWZkiYK9+pDamYOl0gmNLC7KwmZkjOeBdQHgzHxi8Nm4d27qW/OWP7QTAXIJzEE/EsTBynv/wBKiT6RChchB3sMtXMzFD2QmDGZsbDm8lHg6fYiPFbKQhJ7tSkcsxb3f1hcKfKAfFTJSqIkZOG+sn3+kRy9nTNEqV0SrwuBB6mQpKXzFYayX8fiUp+gER4DDlYcTJqEtRKSMo4gZgfJgBC+scgX/lk5/wD0l/8AKr3tGlhuysxSXVmQeGVCv/2A+kGWHw5SW7yYrqJbeYQIjxOFUoF5q0DilRDedPSHPinsc6Fx2Xo/eLPIyJv0MUtrbPShKd1q1KpU9HmVKKfKCRWBmu6ceW0fKfB81Ygx+yMSUnNizlZi7gEHixMK4TXU/wC/2eOXYXUGG6sD/TNI9xEcxU25JPPvHPu8XE4KaFZMybs6kunzYsIsYrYJHxTMOk3qoJ8qB4iy6V7YjqH6q84cqQtgVJUxsSCx6cYuStmlSgkKlf6s6P8A+i3lEu0cF3a8pADAfCpbdQTd70pWJ1dC1lhLGulIOuz/AGcCJYWpawpTKBlrUmhtdqwGSFlK0vQPXMVAVvVO83SOm4NKEy0kJSkZQXSQQXFwolz1Ma/FIjOsnauHUEqyLWSBQzMqh6j1eOf4lRUSSzvVm+kdNxyJU0ZSUnk48CwN459tnZ/dqLKllP7VpcV1S7v4QfLBjWWDCiIqhRivbpshVDFrBywyqCvKFCjuc6Ix4YUKEFmQom5MWloDWEKFBTUVXiRo8hQgRoaRK0KFAawlIa2kUiWNIUKAJpcw8T5whMPE+cKFDJGnBy8z92hyKnKH82iwrhHkKJhvExILwoUMGzYo4E/+ZnjTLLLcyVufQeUKFCDTTLANAB4Qu6S7sHOrCFCiiVcdMIZiRTQxT2kPykH9w/7VQoUTfC8PLAnIGd2D8fGNDZU1RxKUEnKRVLlrHS0KFE+2mPv/AAze10lKcUQlKQMqSwAAdjWMiXb74woUYZ/lTn4xBi7j71EdU2So9zKqaoSTzdIcwoUa/D5rPNJiz7GAT/EDDISqWUoSkkElgA9blrwoUV8v4px8gwQoUKOZs//Z"/>
          <p:cNvSpPr>
            <a:spLocks noChangeAspect="1" noChangeArrowheads="1"/>
          </p:cNvSpPr>
          <p:nvPr/>
        </p:nvSpPr>
        <p:spPr bwMode="auto">
          <a:xfrm>
            <a:off x="155575" y="-2514600"/>
            <a:ext cx="7000875" cy="5248275"/>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 name="irc_mi" descr="http://www.rajaha.com/wp-content/uploads/2012/01/Water-release-of-industrial-waste-1-300x199.jpg"/>
          <p:cNvPicPr/>
          <p:nvPr/>
        </p:nvPicPr>
        <p:blipFill>
          <a:blip r:embed="rId3" cstate="print"/>
          <a:srcRect/>
          <a:stretch>
            <a:fillRect/>
          </a:stretch>
        </p:blipFill>
        <p:spPr bwMode="auto">
          <a:xfrm>
            <a:off x="5429256" y="357166"/>
            <a:ext cx="3571868" cy="2286016"/>
          </a:xfrm>
          <a:prstGeom prst="rect">
            <a:avLst/>
          </a:prstGeom>
          <a:noFill/>
          <a:ln w="9525">
            <a:noFill/>
            <a:miter lim="800000"/>
            <a:headEnd/>
            <a:tailEnd/>
          </a:ln>
        </p:spPr>
      </p:pic>
      <p:pic>
        <p:nvPicPr>
          <p:cNvPr id="3076" name="Picture 4" descr="https://upload.wikimedia.org/wikipedia/commons/2/29/PulpAndPaperMill.jpg"/>
          <p:cNvPicPr>
            <a:picLocks noChangeAspect="1" noChangeArrowheads="1"/>
          </p:cNvPicPr>
          <p:nvPr/>
        </p:nvPicPr>
        <p:blipFill>
          <a:blip r:embed="rId4" cstate="print"/>
          <a:srcRect/>
          <a:stretch>
            <a:fillRect/>
          </a:stretch>
        </p:blipFill>
        <p:spPr bwMode="auto">
          <a:xfrm>
            <a:off x="5429192" y="3714752"/>
            <a:ext cx="3714808" cy="2784842"/>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80">
                                          <p:stCondLst>
                                            <p:cond delay="0"/>
                                          </p:stCondLst>
                                        </p:cTn>
                                        <p:tgtEl>
                                          <p:spTgt spid="3076"/>
                                        </p:tgtEl>
                                      </p:cBhvr>
                                    </p:animEffect>
                                    <p:anim calcmode="lin" valueType="num">
                                      <p:cBhvr>
                                        <p:cTn id="8"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6"/>
                                        </p:tgtEl>
                                      </p:cBhvr>
                                      <p:to x="100000" y="60000"/>
                                    </p:animScale>
                                    <p:animScale>
                                      <p:cBhvr>
                                        <p:cTn id="14" dur="166" decel="50000">
                                          <p:stCondLst>
                                            <p:cond delay="676"/>
                                          </p:stCondLst>
                                        </p:cTn>
                                        <p:tgtEl>
                                          <p:spTgt spid="3076"/>
                                        </p:tgtEl>
                                      </p:cBhvr>
                                      <p:to x="100000" y="100000"/>
                                    </p:animScale>
                                    <p:animScale>
                                      <p:cBhvr>
                                        <p:cTn id="15" dur="26">
                                          <p:stCondLst>
                                            <p:cond delay="1312"/>
                                          </p:stCondLst>
                                        </p:cTn>
                                        <p:tgtEl>
                                          <p:spTgt spid="3076"/>
                                        </p:tgtEl>
                                      </p:cBhvr>
                                      <p:to x="100000" y="80000"/>
                                    </p:animScale>
                                    <p:animScale>
                                      <p:cBhvr>
                                        <p:cTn id="16" dur="166" decel="50000">
                                          <p:stCondLst>
                                            <p:cond delay="1338"/>
                                          </p:stCondLst>
                                        </p:cTn>
                                        <p:tgtEl>
                                          <p:spTgt spid="3076"/>
                                        </p:tgtEl>
                                      </p:cBhvr>
                                      <p:to x="100000" y="100000"/>
                                    </p:animScale>
                                    <p:animScale>
                                      <p:cBhvr>
                                        <p:cTn id="17" dur="26">
                                          <p:stCondLst>
                                            <p:cond delay="1642"/>
                                          </p:stCondLst>
                                        </p:cTn>
                                        <p:tgtEl>
                                          <p:spTgt spid="3076"/>
                                        </p:tgtEl>
                                      </p:cBhvr>
                                      <p:to x="100000" y="90000"/>
                                    </p:animScale>
                                    <p:animScale>
                                      <p:cBhvr>
                                        <p:cTn id="18" dur="166" decel="50000">
                                          <p:stCondLst>
                                            <p:cond delay="1668"/>
                                          </p:stCondLst>
                                        </p:cTn>
                                        <p:tgtEl>
                                          <p:spTgt spid="3076"/>
                                        </p:tgtEl>
                                      </p:cBhvr>
                                      <p:to x="100000" y="100000"/>
                                    </p:animScale>
                                    <p:animScale>
                                      <p:cBhvr>
                                        <p:cTn id="19" dur="26">
                                          <p:stCondLst>
                                            <p:cond delay="1808"/>
                                          </p:stCondLst>
                                        </p:cTn>
                                        <p:tgtEl>
                                          <p:spTgt spid="3076"/>
                                        </p:tgtEl>
                                      </p:cBhvr>
                                      <p:to x="100000" y="95000"/>
                                    </p:animScale>
                                    <p:animScale>
                                      <p:cBhvr>
                                        <p:cTn id="20" dur="166" decel="50000">
                                          <p:stCondLst>
                                            <p:cond delay="1834"/>
                                          </p:stCondLst>
                                        </p:cTn>
                                        <p:tgtEl>
                                          <p:spTgt spid="307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42844" y="214290"/>
            <a:ext cx="471718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C-Agricultural waste-</a:t>
            </a:r>
            <a:endParaRPr kumimoji="0" lang="en-US" sz="11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The use of fertilizer, pesticides, herbicides also cause water pollution. The use of DDT, endrin heptachlor or toxophan etc in agricultural land during cultivation. These</a:t>
            </a:r>
            <a:r>
              <a:rPr kumimoji="0" lang="en-US" sz="2400" b="1" i="0" u="none" strike="noStrike" cap="none" normalizeH="0" dirty="0" smtClean="0">
                <a:ln>
                  <a:noFill/>
                </a:ln>
                <a:solidFill>
                  <a:srgbClr val="0000FF"/>
                </a:solidFill>
                <a:effectLst/>
                <a:latin typeface="Calibri" pitchFamily="34" charset="0"/>
                <a:ea typeface="Times New Roman" pitchFamily="18" charset="0"/>
                <a:cs typeface="Times New Roman" pitchFamily="18" charset="0"/>
              </a:rPr>
              <a:t> substances when come into contact with heavy rainfall</a:t>
            </a:r>
            <a:r>
              <a:rPr kumimoji="0" lang="en-US"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 and mix with water bodies they cause water pollution. They accumulate in the body of aquatic plants  and animals causing slow poisoning.</a:t>
            </a:r>
            <a:endParaRPr kumimoji="0" lang="en-US" sz="11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They also accumulate in tissues of living beings  in increasing concentration along with the food chain is called biological magnification.</a:t>
            </a:r>
            <a:endParaRPr kumimoji="0" lang="en-US" sz="3600" b="1" i="0" u="none" strike="noStrike" cap="none" normalizeH="0" baseline="0" dirty="0" smtClean="0">
              <a:ln>
                <a:noFill/>
              </a:ln>
              <a:solidFill>
                <a:srgbClr val="0000FF"/>
              </a:solidFill>
              <a:effectLst/>
              <a:latin typeface="Arial" pitchFamily="34" charset="0"/>
              <a:cs typeface="Arial" pitchFamily="34" charset="0"/>
            </a:endParaRPr>
          </a:p>
        </p:txBody>
      </p:sp>
      <p:pic>
        <p:nvPicPr>
          <p:cNvPr id="2051" name="Picture 3" descr="http://awsassets.panda.org/img/pesticides_39194_363774.jpg"/>
          <p:cNvPicPr>
            <a:picLocks noChangeAspect="1" noChangeArrowheads="1"/>
          </p:cNvPicPr>
          <p:nvPr/>
        </p:nvPicPr>
        <p:blipFill>
          <a:blip r:embed="rId2" cstate="print"/>
          <a:srcRect l="12712" r="6250"/>
          <a:stretch>
            <a:fillRect/>
          </a:stretch>
        </p:blipFill>
        <p:spPr bwMode="auto">
          <a:xfrm>
            <a:off x="4929190" y="642918"/>
            <a:ext cx="4214810" cy="2291980"/>
          </a:xfrm>
          <a:prstGeom prst="rect">
            <a:avLst/>
          </a:prstGeom>
          <a:noFill/>
        </p:spPr>
      </p:pic>
      <p:pic>
        <p:nvPicPr>
          <p:cNvPr id="2053" name="Picture 5" descr="https://upload.wikimedia.org/wikipedia/commons/9/95/Runoff_of_soil_%26_fertilizer.jpg"/>
          <p:cNvPicPr>
            <a:picLocks noChangeAspect="1" noChangeArrowheads="1"/>
          </p:cNvPicPr>
          <p:nvPr/>
        </p:nvPicPr>
        <p:blipFill>
          <a:blip r:embed="rId3" cstate="print"/>
          <a:srcRect/>
          <a:stretch>
            <a:fillRect/>
          </a:stretch>
        </p:blipFill>
        <p:spPr bwMode="auto">
          <a:xfrm>
            <a:off x="4929190" y="3500438"/>
            <a:ext cx="4214810" cy="3012141"/>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80">
                                          <p:stCondLst>
                                            <p:cond delay="0"/>
                                          </p:stCondLst>
                                        </p:cTn>
                                        <p:tgtEl>
                                          <p:spTgt spid="2051"/>
                                        </p:tgtEl>
                                      </p:cBhvr>
                                    </p:animEffect>
                                    <p:anim calcmode="lin" valueType="num">
                                      <p:cBhvr>
                                        <p:cTn id="8"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1"/>
                                        </p:tgtEl>
                                      </p:cBhvr>
                                      <p:to x="100000" y="60000"/>
                                    </p:animScale>
                                    <p:animScale>
                                      <p:cBhvr>
                                        <p:cTn id="14" dur="166" decel="50000">
                                          <p:stCondLst>
                                            <p:cond delay="676"/>
                                          </p:stCondLst>
                                        </p:cTn>
                                        <p:tgtEl>
                                          <p:spTgt spid="2051"/>
                                        </p:tgtEl>
                                      </p:cBhvr>
                                      <p:to x="100000" y="100000"/>
                                    </p:animScale>
                                    <p:animScale>
                                      <p:cBhvr>
                                        <p:cTn id="15" dur="26">
                                          <p:stCondLst>
                                            <p:cond delay="1312"/>
                                          </p:stCondLst>
                                        </p:cTn>
                                        <p:tgtEl>
                                          <p:spTgt spid="2051"/>
                                        </p:tgtEl>
                                      </p:cBhvr>
                                      <p:to x="100000" y="80000"/>
                                    </p:animScale>
                                    <p:animScale>
                                      <p:cBhvr>
                                        <p:cTn id="16" dur="166" decel="50000">
                                          <p:stCondLst>
                                            <p:cond delay="1338"/>
                                          </p:stCondLst>
                                        </p:cTn>
                                        <p:tgtEl>
                                          <p:spTgt spid="2051"/>
                                        </p:tgtEl>
                                      </p:cBhvr>
                                      <p:to x="100000" y="100000"/>
                                    </p:animScale>
                                    <p:animScale>
                                      <p:cBhvr>
                                        <p:cTn id="17" dur="26">
                                          <p:stCondLst>
                                            <p:cond delay="1642"/>
                                          </p:stCondLst>
                                        </p:cTn>
                                        <p:tgtEl>
                                          <p:spTgt spid="2051"/>
                                        </p:tgtEl>
                                      </p:cBhvr>
                                      <p:to x="100000" y="90000"/>
                                    </p:animScale>
                                    <p:animScale>
                                      <p:cBhvr>
                                        <p:cTn id="18" dur="166" decel="50000">
                                          <p:stCondLst>
                                            <p:cond delay="1668"/>
                                          </p:stCondLst>
                                        </p:cTn>
                                        <p:tgtEl>
                                          <p:spTgt spid="2051"/>
                                        </p:tgtEl>
                                      </p:cBhvr>
                                      <p:to x="100000" y="100000"/>
                                    </p:animScale>
                                    <p:animScale>
                                      <p:cBhvr>
                                        <p:cTn id="19" dur="26">
                                          <p:stCondLst>
                                            <p:cond delay="1808"/>
                                          </p:stCondLst>
                                        </p:cTn>
                                        <p:tgtEl>
                                          <p:spTgt spid="2051"/>
                                        </p:tgtEl>
                                      </p:cBhvr>
                                      <p:to x="100000" y="95000"/>
                                    </p:animScale>
                                    <p:animScale>
                                      <p:cBhvr>
                                        <p:cTn id="20" dur="166" decel="50000">
                                          <p:stCondLst>
                                            <p:cond delay="1834"/>
                                          </p:stCondLst>
                                        </p:cTn>
                                        <p:tgtEl>
                                          <p:spTgt spid="205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wipe(down)">
                                      <p:cBhvr>
                                        <p:cTn id="23" dur="580">
                                          <p:stCondLst>
                                            <p:cond delay="0"/>
                                          </p:stCondLst>
                                        </p:cTn>
                                        <p:tgtEl>
                                          <p:spTgt spid="2053"/>
                                        </p:tgtEl>
                                      </p:cBhvr>
                                    </p:animEffect>
                                    <p:anim calcmode="lin" valueType="num">
                                      <p:cBhvr>
                                        <p:cTn id="24"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29" dur="26">
                                          <p:stCondLst>
                                            <p:cond delay="650"/>
                                          </p:stCondLst>
                                        </p:cTn>
                                        <p:tgtEl>
                                          <p:spTgt spid="2053"/>
                                        </p:tgtEl>
                                      </p:cBhvr>
                                      <p:to x="100000" y="60000"/>
                                    </p:animScale>
                                    <p:animScale>
                                      <p:cBhvr>
                                        <p:cTn id="30" dur="166" decel="50000">
                                          <p:stCondLst>
                                            <p:cond delay="676"/>
                                          </p:stCondLst>
                                        </p:cTn>
                                        <p:tgtEl>
                                          <p:spTgt spid="2053"/>
                                        </p:tgtEl>
                                      </p:cBhvr>
                                      <p:to x="100000" y="100000"/>
                                    </p:animScale>
                                    <p:animScale>
                                      <p:cBhvr>
                                        <p:cTn id="31" dur="26">
                                          <p:stCondLst>
                                            <p:cond delay="1312"/>
                                          </p:stCondLst>
                                        </p:cTn>
                                        <p:tgtEl>
                                          <p:spTgt spid="2053"/>
                                        </p:tgtEl>
                                      </p:cBhvr>
                                      <p:to x="100000" y="80000"/>
                                    </p:animScale>
                                    <p:animScale>
                                      <p:cBhvr>
                                        <p:cTn id="32" dur="166" decel="50000">
                                          <p:stCondLst>
                                            <p:cond delay="1338"/>
                                          </p:stCondLst>
                                        </p:cTn>
                                        <p:tgtEl>
                                          <p:spTgt spid="2053"/>
                                        </p:tgtEl>
                                      </p:cBhvr>
                                      <p:to x="100000" y="100000"/>
                                    </p:animScale>
                                    <p:animScale>
                                      <p:cBhvr>
                                        <p:cTn id="33" dur="26">
                                          <p:stCondLst>
                                            <p:cond delay="1642"/>
                                          </p:stCondLst>
                                        </p:cTn>
                                        <p:tgtEl>
                                          <p:spTgt spid="2053"/>
                                        </p:tgtEl>
                                      </p:cBhvr>
                                      <p:to x="100000" y="90000"/>
                                    </p:animScale>
                                    <p:animScale>
                                      <p:cBhvr>
                                        <p:cTn id="34" dur="166" decel="50000">
                                          <p:stCondLst>
                                            <p:cond delay="1668"/>
                                          </p:stCondLst>
                                        </p:cTn>
                                        <p:tgtEl>
                                          <p:spTgt spid="2053"/>
                                        </p:tgtEl>
                                      </p:cBhvr>
                                      <p:to x="100000" y="100000"/>
                                    </p:animScale>
                                    <p:animScale>
                                      <p:cBhvr>
                                        <p:cTn id="35" dur="26">
                                          <p:stCondLst>
                                            <p:cond delay="1808"/>
                                          </p:stCondLst>
                                        </p:cTn>
                                        <p:tgtEl>
                                          <p:spTgt spid="2053"/>
                                        </p:tgtEl>
                                      </p:cBhvr>
                                      <p:to x="100000" y="95000"/>
                                    </p:animScale>
                                    <p:animScale>
                                      <p:cBhvr>
                                        <p:cTn id="36" dur="166" decel="50000">
                                          <p:stCondLst>
                                            <p:cond delay="1834"/>
                                          </p:stCondLst>
                                        </p:cTn>
                                        <p:tgtEl>
                                          <p:spTgt spid="20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357166"/>
            <a:ext cx="42862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D-Thermal pollution-</a:t>
            </a:r>
            <a:endParaRPr kumimoji="0" lang="en-US" sz="1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Water is used for cooling in atomic energy plants and coal oil fired generators  ,the resultant warm water is discharged into water bodies like river streams etc. It causes thermal pollution of water causing  changes in aquatic life.</a:t>
            </a:r>
            <a:endParaRPr kumimoji="0" lang="en-US" sz="4000" b="1" i="0" u="none" strike="noStrike" cap="none" normalizeH="0" baseline="0" dirty="0" smtClean="0">
              <a:ln>
                <a:noFill/>
              </a:ln>
              <a:solidFill>
                <a:srgbClr val="0000FF"/>
              </a:solidFill>
              <a:effectLst/>
              <a:latin typeface="Arial" pitchFamily="34" charset="0"/>
              <a:cs typeface="Arial" pitchFamily="34" charset="0"/>
            </a:endParaRPr>
          </a:p>
        </p:txBody>
      </p:sp>
      <p:pic>
        <p:nvPicPr>
          <p:cNvPr id="5" name="Picture 5" descr="http://www.aqueousadvisors.com/blog/wp-content/uploads/2010/10/thermal-pollution-300x200.png"/>
          <p:cNvPicPr>
            <a:picLocks noChangeAspect="1" noChangeArrowheads="1"/>
          </p:cNvPicPr>
          <p:nvPr/>
        </p:nvPicPr>
        <p:blipFill>
          <a:blip r:embed="rId2" cstate="print"/>
          <a:srcRect/>
          <a:stretch>
            <a:fillRect/>
          </a:stretch>
        </p:blipFill>
        <p:spPr bwMode="auto">
          <a:xfrm>
            <a:off x="5000628" y="3786190"/>
            <a:ext cx="3750495" cy="2500330"/>
          </a:xfrm>
          <a:prstGeom prst="rect">
            <a:avLst/>
          </a:prstGeom>
          <a:noFill/>
        </p:spPr>
      </p:pic>
    </p:spTree>
  </p:cSld>
  <p:clrMapOvr>
    <a:masterClrMapping/>
  </p:clrMapOvr>
  <p:transition>
    <p:whee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903</Words>
  <Application>Microsoft Office PowerPoint</Application>
  <PresentationFormat>On-screen Show (4:3)</PresentationFormat>
  <Paragraphs>81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SUPAKARS</dc:creator>
  <cp:lastModifiedBy>SUPAKARS</cp:lastModifiedBy>
  <cp:revision>70</cp:revision>
  <dcterms:created xsi:type="dcterms:W3CDTF">2015-07-31T01:02:34Z</dcterms:created>
  <dcterms:modified xsi:type="dcterms:W3CDTF">2015-08-09T00:32:12Z</dcterms:modified>
</cp:coreProperties>
</file>